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4" r:id="rId1"/>
    <p:sldMasterId id="2147483726" r:id="rId2"/>
  </p:sldMasterIdLst>
  <p:notesMasterIdLst>
    <p:notesMasterId r:id="rId49"/>
  </p:notesMasterIdLst>
  <p:sldIdLst>
    <p:sldId id="256" r:id="rId3"/>
    <p:sldId id="282" r:id="rId4"/>
    <p:sldId id="265" r:id="rId5"/>
    <p:sldId id="267" r:id="rId6"/>
    <p:sldId id="274" r:id="rId7"/>
    <p:sldId id="257" r:id="rId8"/>
    <p:sldId id="258" r:id="rId9"/>
    <p:sldId id="262" r:id="rId10"/>
    <p:sldId id="272" r:id="rId11"/>
    <p:sldId id="334" r:id="rId12"/>
    <p:sldId id="271" r:id="rId13"/>
    <p:sldId id="288" r:id="rId14"/>
    <p:sldId id="298" r:id="rId15"/>
    <p:sldId id="297" r:id="rId16"/>
    <p:sldId id="299" r:id="rId17"/>
    <p:sldId id="300" r:id="rId18"/>
    <p:sldId id="302" r:id="rId19"/>
    <p:sldId id="301" r:id="rId20"/>
    <p:sldId id="303" r:id="rId21"/>
    <p:sldId id="304" r:id="rId22"/>
    <p:sldId id="305" r:id="rId23"/>
    <p:sldId id="306" r:id="rId24"/>
    <p:sldId id="307" r:id="rId25"/>
    <p:sldId id="308" r:id="rId26"/>
    <p:sldId id="326" r:id="rId27"/>
    <p:sldId id="314" r:id="rId28"/>
    <p:sldId id="315" r:id="rId29"/>
    <p:sldId id="316" r:id="rId30"/>
    <p:sldId id="317" r:id="rId31"/>
    <p:sldId id="318" r:id="rId32"/>
    <p:sldId id="319" r:id="rId33"/>
    <p:sldId id="327" r:id="rId34"/>
    <p:sldId id="321" r:id="rId35"/>
    <p:sldId id="323" r:id="rId36"/>
    <p:sldId id="324" r:id="rId37"/>
    <p:sldId id="331" r:id="rId38"/>
    <p:sldId id="332" r:id="rId39"/>
    <p:sldId id="335" r:id="rId40"/>
    <p:sldId id="270" r:id="rId41"/>
    <p:sldId id="292" r:id="rId42"/>
    <p:sldId id="291" r:id="rId43"/>
    <p:sldId id="293" r:id="rId44"/>
    <p:sldId id="294" r:id="rId45"/>
    <p:sldId id="295" r:id="rId46"/>
    <p:sldId id="279" r:id="rId47"/>
    <p:sldId id="266"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83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82" autoAdjust="0"/>
    <p:restoredTop sz="83784" autoAdjust="0"/>
  </p:normalViewPr>
  <p:slideViewPr>
    <p:cSldViewPr snapToGrid="0">
      <p:cViewPr varScale="1">
        <p:scale>
          <a:sx n="70" d="100"/>
          <a:sy n="70" d="100"/>
        </p:scale>
        <p:origin x="81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solidFill>
                  <a:schemeClr val="tx1"/>
                </a:solidFill>
                <a:latin typeface="微软雅黑" panose="020B0503020204020204" pitchFamily="34" charset="-122"/>
                <a:ea typeface="微软雅黑" panose="020B0503020204020204" pitchFamily="34" charset="-122"/>
              </a:rPr>
              <a:t>华为云</a:t>
            </a:r>
            <a:r>
              <a:rPr lang="en-US" altLang="zh-CN" dirty="0" err="1">
                <a:solidFill>
                  <a:schemeClr val="tx1"/>
                </a:solidFill>
                <a:latin typeface="微软雅黑" panose="020B0503020204020204" pitchFamily="34" charset="-122"/>
                <a:ea typeface="微软雅黑" panose="020B0503020204020204" pitchFamily="34" charset="-122"/>
              </a:rPr>
              <a:t>GaussDB</a:t>
            </a:r>
            <a:r>
              <a:rPr lang="zh-CN" altLang="en-US" dirty="0">
                <a:solidFill>
                  <a:schemeClr val="tx1"/>
                </a:solidFill>
                <a:latin typeface="微软雅黑" panose="020B0503020204020204" pitchFamily="34" charset="-122"/>
                <a:ea typeface="微软雅黑" panose="020B0503020204020204" pitchFamily="34" charset="-122"/>
              </a:rPr>
              <a:t>数据库挑战赛历年参赛人数</a:t>
            </a:r>
          </a:p>
        </c:rich>
      </c:tx>
      <c:layout>
        <c:manualLayout>
          <c:xMode val="edge"/>
          <c:yMode val="edge"/>
          <c:x val="0.21560937499999999"/>
          <c:y val="0.22755817992759986"/>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6.7075910433070859E-2"/>
          <c:y val="0.42758973866934236"/>
          <c:w val="0.90792408956692916"/>
          <c:h val="0.39838865457454364"/>
        </c:manualLayout>
      </c:layout>
      <c:barChart>
        <c:barDir val="col"/>
        <c:grouping val="clustered"/>
        <c:varyColors val="0"/>
        <c:ser>
          <c:idx val="0"/>
          <c:order val="0"/>
          <c:tx>
            <c:strRef>
              <c:f>Sheet1!$B$1</c:f>
              <c:strCache>
                <c:ptCount val="1"/>
                <c:pt idx="0">
                  <c:v>历年参数人数</c:v>
                </c:pt>
              </c:strCache>
            </c:strRef>
          </c:tx>
          <c:spPr>
            <a:solidFill>
              <a:schemeClr val="accent1"/>
            </a:solidFill>
            <a:ln>
              <a:noFill/>
            </a:ln>
            <a:effectLst/>
          </c:spPr>
          <c:invertIfNegative val="0"/>
          <c:cat>
            <c:numRef>
              <c:f>Sheet1!$A$2:$A$4</c:f>
              <c:numCache>
                <c:formatCode>General</c:formatCode>
                <c:ptCount val="3"/>
                <c:pt idx="0">
                  <c:v>2019</c:v>
                </c:pt>
                <c:pt idx="1">
                  <c:v>2020</c:v>
                </c:pt>
                <c:pt idx="2">
                  <c:v>2021</c:v>
                </c:pt>
              </c:numCache>
            </c:numRef>
          </c:cat>
          <c:val>
            <c:numRef>
              <c:f>Sheet1!$B$2:$B$4</c:f>
              <c:numCache>
                <c:formatCode>General</c:formatCode>
                <c:ptCount val="3"/>
                <c:pt idx="0">
                  <c:v>780</c:v>
                </c:pt>
                <c:pt idx="1">
                  <c:v>2300</c:v>
                </c:pt>
                <c:pt idx="2">
                  <c:v>11860</c:v>
                </c:pt>
              </c:numCache>
            </c:numRef>
          </c:val>
          <c:extLst>
            <c:ext xmlns:c16="http://schemas.microsoft.com/office/drawing/2014/chart" uri="{C3380CC4-5D6E-409C-BE32-E72D297353CC}">
              <c16:uniqueId val="{00000000-06DE-499E-B219-029FC381934F}"/>
            </c:ext>
          </c:extLst>
        </c:ser>
        <c:dLbls>
          <c:showLegendKey val="0"/>
          <c:showVal val="0"/>
          <c:showCatName val="0"/>
          <c:showSerName val="0"/>
          <c:showPercent val="0"/>
          <c:showBubbleSize val="0"/>
        </c:dLbls>
        <c:gapWidth val="219"/>
        <c:overlap val="-27"/>
        <c:axId val="710320064"/>
        <c:axId val="710320392"/>
      </c:barChart>
      <c:catAx>
        <c:axId val="710320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10320392"/>
        <c:crosses val="autoZero"/>
        <c:auto val="1"/>
        <c:lblAlgn val="ctr"/>
        <c:lblOffset val="100"/>
        <c:noMultiLvlLbl val="0"/>
      </c:catAx>
      <c:valAx>
        <c:axId val="710320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1032006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8E15F-36F0-4EAE-9C3A-B1BBC33770D1}" type="datetimeFigureOut">
              <a:rPr lang="zh-CN" altLang="en-US" smtClean="0"/>
              <a:t>2024/3/19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34FA2-5268-4A36-8470-4B995D37CD3F}" type="slidenum">
              <a:rPr lang="zh-CN" altLang="en-US" smtClean="0"/>
              <a:t>‹#›</a:t>
            </a:fld>
            <a:endParaRPr lang="zh-CN" altLang="en-US"/>
          </a:p>
        </p:txBody>
      </p:sp>
    </p:spTree>
    <p:extLst>
      <p:ext uri="{BB962C8B-B14F-4D97-AF65-F5344CB8AC3E}">
        <p14:creationId xmlns:p14="http://schemas.microsoft.com/office/powerpoint/2010/main" val="2134365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B34FA2-5268-4A36-8470-4B995D37CD3F}" type="slidenum">
              <a:rPr lang="zh-CN" altLang="en-US" smtClean="0"/>
              <a:t>11</a:t>
            </a:fld>
            <a:endParaRPr lang="zh-CN" altLang="en-US"/>
          </a:p>
        </p:txBody>
      </p:sp>
    </p:spTree>
    <p:extLst>
      <p:ext uri="{BB962C8B-B14F-4D97-AF65-F5344CB8AC3E}">
        <p14:creationId xmlns:p14="http://schemas.microsoft.com/office/powerpoint/2010/main" val="1779642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Wingdings" panose="05000000000000000000" pitchFamily="2" charset="2"/>
              <a:buNone/>
            </a:pPr>
            <a:r>
              <a:rPr lang="en-US" altLang="zh-CN" sz="1200" b="1" i="0" kern="1200" dirty="0" smtClean="0">
                <a:solidFill>
                  <a:schemeClr val="tx1"/>
                </a:solidFill>
                <a:effectLst/>
                <a:latin typeface="+mn-lt"/>
                <a:ea typeface="+mn-ea"/>
                <a:cs typeface="+mn-cs"/>
              </a:rPr>
              <a:t>RPO</a:t>
            </a:r>
            <a:r>
              <a:rPr lang="zh-CN" altLang="en-US" sz="1200" b="1" i="0" kern="1200" dirty="0" smtClean="0">
                <a:solidFill>
                  <a:schemeClr val="tx1"/>
                </a:solidFill>
                <a:effectLst/>
                <a:latin typeface="+mn-lt"/>
                <a:ea typeface="+mn-ea"/>
                <a:cs typeface="+mn-cs"/>
              </a:rPr>
              <a:t>与</a:t>
            </a:r>
            <a:r>
              <a:rPr lang="en-US" altLang="zh-CN" sz="1200" b="1" i="0" kern="1200" dirty="0" smtClean="0">
                <a:solidFill>
                  <a:schemeClr val="tx1"/>
                </a:solidFill>
                <a:effectLst/>
                <a:latin typeface="+mn-lt"/>
                <a:ea typeface="+mn-ea"/>
                <a:cs typeface="+mn-cs"/>
              </a:rPr>
              <a:t>RTO</a:t>
            </a:r>
            <a:r>
              <a:rPr lang="zh-CN" altLang="en-US" sz="1200" b="1" i="0" kern="1200" dirty="0" smtClean="0">
                <a:solidFill>
                  <a:schemeClr val="tx1"/>
                </a:solidFill>
                <a:effectLst/>
                <a:latin typeface="+mn-lt"/>
                <a:ea typeface="+mn-ea"/>
                <a:cs typeface="+mn-cs"/>
              </a:rPr>
              <a:t>，故障恢复时间度量：</a:t>
            </a:r>
            <a:endParaRPr lang="en-US" altLang="zh-CN" sz="1200" b="1" i="0" kern="1200" dirty="0" smtClean="0">
              <a:solidFill>
                <a:schemeClr val="tx1"/>
              </a:solidFill>
              <a:effectLst/>
              <a:latin typeface="+mn-lt"/>
              <a:ea typeface="+mn-ea"/>
              <a:cs typeface="+mn-cs"/>
            </a:endParaRPr>
          </a:p>
          <a:p>
            <a:pPr>
              <a:buFont typeface="Wingdings" panose="05000000000000000000" pitchFamily="2" charset="2"/>
              <a:buNone/>
            </a:pPr>
            <a:r>
              <a:rPr lang="en-US" altLang="zh-CN" sz="1200" b="1" i="0" kern="1200" dirty="0" smtClean="0">
                <a:solidFill>
                  <a:schemeClr val="tx1"/>
                </a:solidFill>
                <a:effectLst/>
                <a:latin typeface="+mn-lt"/>
                <a:ea typeface="+mn-ea"/>
                <a:cs typeface="+mn-cs"/>
              </a:rPr>
              <a:t>RPO</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Recovery Point Objective</a:t>
            </a:r>
            <a:r>
              <a:rPr lang="zh-CN" altLang="en-US" sz="1200" b="1" i="0" kern="1200" dirty="0" smtClean="0">
                <a:solidFill>
                  <a:schemeClr val="tx1"/>
                </a:solidFill>
                <a:effectLst/>
                <a:latin typeface="+mn-lt"/>
                <a:ea typeface="+mn-ea"/>
                <a:cs typeface="+mn-cs"/>
              </a:rPr>
              <a:t>）指故障发生点至上一个数据备份点最长间隔。</a:t>
            </a:r>
            <a:endParaRPr lang="en-US" altLang="zh-CN" sz="1200" b="1" i="0" kern="1200" dirty="0" smtClean="0">
              <a:solidFill>
                <a:schemeClr val="tx1"/>
              </a:solidFill>
              <a:effectLst/>
              <a:latin typeface="+mn-lt"/>
              <a:ea typeface="+mn-ea"/>
              <a:cs typeface="+mn-cs"/>
            </a:endParaRPr>
          </a:p>
          <a:p>
            <a:pPr>
              <a:buFont typeface="Wingdings" panose="05000000000000000000" pitchFamily="2" charset="2"/>
              <a:buNone/>
            </a:pPr>
            <a:r>
              <a:rPr lang="en-US" altLang="zh-CN" sz="1200" b="1" i="0" kern="1200" dirty="0" smtClean="0">
                <a:solidFill>
                  <a:schemeClr val="tx1"/>
                </a:solidFill>
                <a:effectLst/>
                <a:latin typeface="+mn-lt"/>
                <a:ea typeface="+mn-ea"/>
                <a:cs typeface="+mn-cs"/>
              </a:rPr>
              <a:t>RTO</a:t>
            </a:r>
            <a:r>
              <a:rPr lang="zh-CN" altLang="en-US" sz="1200" b="1" i="0" kern="1200" dirty="0" smtClean="0">
                <a:solidFill>
                  <a:schemeClr val="tx1"/>
                </a:solidFill>
                <a:effectLst/>
                <a:latin typeface="+mn-lt"/>
                <a:ea typeface="+mn-ea"/>
                <a:cs typeface="+mn-cs"/>
              </a:rPr>
              <a:t>（</a:t>
            </a:r>
            <a:r>
              <a:rPr lang="en-US" altLang="zh-CN" sz="1200" b="1" i="0" kern="1200" dirty="0" smtClean="0">
                <a:solidFill>
                  <a:schemeClr val="tx1"/>
                </a:solidFill>
                <a:effectLst/>
                <a:latin typeface="+mn-lt"/>
                <a:ea typeface="+mn-ea"/>
                <a:cs typeface="+mn-cs"/>
              </a:rPr>
              <a:t>Recovery Time Objective</a:t>
            </a:r>
            <a:r>
              <a:rPr lang="zh-CN" altLang="en-US" sz="1200" b="1" i="0" kern="1200" dirty="0" smtClean="0">
                <a:solidFill>
                  <a:schemeClr val="tx1"/>
                </a:solidFill>
                <a:effectLst/>
                <a:latin typeface="+mn-lt"/>
                <a:ea typeface="+mn-ea"/>
                <a:cs typeface="+mn-cs"/>
              </a:rPr>
              <a:t>）指从故障开始到业务恢复所需要的时间。</a:t>
            </a:r>
            <a:endParaRPr lang="en-US" altLang="zh-CN" sz="1200" b="1" i="0" kern="1200" dirty="0" smtClean="0">
              <a:solidFill>
                <a:schemeClr val="tx1"/>
              </a:solidFill>
              <a:effectLst/>
              <a:latin typeface="+mn-lt"/>
              <a:ea typeface="+mn-ea"/>
              <a:cs typeface="+mn-cs"/>
            </a:endParaRPr>
          </a:p>
          <a:p>
            <a:pPr>
              <a:buFont typeface="Wingdings" panose="05000000000000000000" pitchFamily="2" charset="2"/>
              <a:buNone/>
            </a:pPr>
            <a:endParaRPr lang="en-US" altLang="zh-CN" dirty="0" smtClean="0"/>
          </a:p>
          <a:p>
            <a:pPr>
              <a:buFont typeface="Wingdings" panose="05000000000000000000" pitchFamily="2" charset="2"/>
              <a:buChar char="l"/>
            </a:pPr>
            <a:r>
              <a:rPr lang="zh-CN" altLang="en-US" dirty="0" smtClean="0"/>
              <a:t> </a:t>
            </a:r>
            <a:r>
              <a:rPr lang="zh-CN" altLang="en-US" dirty="0"/>
              <a:t>高可用</a:t>
            </a:r>
          </a:p>
          <a:p>
            <a:r>
              <a:rPr lang="en-US" altLang="zh-CN" dirty="0"/>
              <a:t>OceanBase </a:t>
            </a:r>
            <a:r>
              <a:rPr lang="zh-CN" altLang="en-US" dirty="0"/>
              <a:t>数据库的每个节点都可以作为全功能节点，将数据以多副本的方式分布在集群的各个节点，可以轻松实现多库多活，少数派节点出现故障对业务无感知。</a:t>
            </a:r>
            <a:r>
              <a:rPr lang="en-US" altLang="zh-CN" dirty="0"/>
              <a:t>OceanBase </a:t>
            </a:r>
            <a:r>
              <a:rPr lang="zh-CN" altLang="en-US" dirty="0"/>
              <a:t>数据库的多副本技术能够满足从节点、机架、机房到城市级别的高可用、容灾要求，克服传统数据库的主备模式在主节点出现异常时 </a:t>
            </a:r>
            <a:r>
              <a:rPr lang="en-US" altLang="zh-CN" dirty="0"/>
              <a:t>RPO&gt;0 </a:t>
            </a:r>
            <a:r>
              <a:rPr lang="zh-CN" altLang="en-US" dirty="0"/>
              <a:t>的问题。确保客户的业务系统能够稳定、安全运行。</a:t>
            </a:r>
          </a:p>
          <a:p>
            <a:r>
              <a:rPr lang="en-US" altLang="zh-CN" dirty="0"/>
              <a:t>OceanBase </a:t>
            </a:r>
            <a:r>
              <a:rPr lang="zh-CN" altLang="en-US" dirty="0"/>
              <a:t>数据库支撑了支付宝 </a:t>
            </a:r>
            <a:r>
              <a:rPr lang="en-US" altLang="zh-CN" dirty="0"/>
              <a:t>100% </a:t>
            </a:r>
            <a:r>
              <a:rPr lang="zh-CN" altLang="en-US" dirty="0"/>
              <a:t>的核心链路，并且在多家商业银行的核心业务中稳定运行，久经考验。</a:t>
            </a:r>
          </a:p>
          <a:p>
            <a:pPr>
              <a:buFont typeface="Wingdings" panose="05000000000000000000" pitchFamily="2" charset="2"/>
              <a:buChar char="l"/>
            </a:pPr>
            <a:r>
              <a:rPr lang="zh-CN" altLang="en-US" dirty="0"/>
              <a:t> 可扩展</a:t>
            </a:r>
          </a:p>
          <a:p>
            <a:r>
              <a:rPr lang="zh-CN" altLang="en-US" dirty="0"/>
              <a:t>传统数据库受限于单机的处理能力极限，高昂的扩展成本，使得很多系统在面临高并发，或者数据量达到一定程度后显得力不从心。</a:t>
            </a:r>
            <a:r>
              <a:rPr lang="en-US" altLang="zh-CN" dirty="0"/>
              <a:t>OceanBase </a:t>
            </a:r>
            <a:r>
              <a:rPr lang="zh-CN" altLang="en-US" dirty="0"/>
              <a:t>数据库独创的总控服务和分区级负载均衡能力使系统具有极强的可扩展性，可以在线进行平滑扩容或缩容，并且在扩容后自动实现系统负载均衡，对应用透明，完成对海量数据的处理。对于银行、保险、运营商等行业的高并发场景，</a:t>
            </a:r>
            <a:r>
              <a:rPr lang="en-US" altLang="zh-CN" dirty="0"/>
              <a:t>OceanBase </a:t>
            </a:r>
            <a:r>
              <a:rPr lang="zh-CN" altLang="en-US" dirty="0"/>
              <a:t>数据库能够提供高性能、低成本、高弹性的数据库服务，并且能够充分利用客户的 </a:t>
            </a:r>
            <a:r>
              <a:rPr lang="en-US" altLang="zh-CN" dirty="0"/>
              <a:t>IT </a:t>
            </a:r>
            <a:r>
              <a:rPr lang="zh-CN" altLang="en-US" dirty="0"/>
              <a:t>资源。此外，</a:t>
            </a:r>
            <a:r>
              <a:rPr lang="en-US" altLang="zh-CN" dirty="0"/>
              <a:t>OceanBase </a:t>
            </a:r>
            <a:r>
              <a:rPr lang="zh-CN" altLang="en-US" dirty="0"/>
              <a:t>数据库还经历过多次双十一的流量洪峰考验。</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9988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HTAP</a:t>
            </a:r>
          </a:p>
          <a:p>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数据库独创的分布式计算引擎，能够让系统中多个计算节点同时运行 </a:t>
            </a:r>
            <a:r>
              <a:rPr lang="en-US" altLang="zh-CN" sz="1200" b="0" i="0" kern="1200" dirty="0">
                <a:solidFill>
                  <a:schemeClr val="tx1"/>
                </a:solidFill>
                <a:effectLst/>
                <a:latin typeface="+mn-lt"/>
                <a:ea typeface="+mn-ea"/>
                <a:cs typeface="+mn-cs"/>
              </a:rPr>
              <a:t>OLTP </a:t>
            </a:r>
            <a:r>
              <a:rPr lang="zh-CN" altLang="en-US" sz="1200" b="0" i="0" kern="1200" dirty="0">
                <a:solidFill>
                  <a:schemeClr val="tx1"/>
                </a:solidFill>
                <a:effectLst/>
                <a:latin typeface="+mn-lt"/>
                <a:ea typeface="+mn-ea"/>
                <a:cs typeface="+mn-cs"/>
              </a:rPr>
              <a:t>类型的应用和复杂的 </a:t>
            </a:r>
            <a:r>
              <a:rPr lang="en-US" altLang="zh-CN" sz="1200" b="0" i="0" kern="1200" dirty="0">
                <a:solidFill>
                  <a:schemeClr val="tx1"/>
                </a:solidFill>
                <a:effectLst/>
                <a:latin typeface="+mn-lt"/>
                <a:ea typeface="+mn-ea"/>
                <a:cs typeface="+mn-cs"/>
              </a:rPr>
              <a:t>OLAP </a:t>
            </a:r>
            <a:r>
              <a:rPr lang="zh-CN" altLang="en-US" sz="1200" b="0" i="0" kern="1200" dirty="0">
                <a:solidFill>
                  <a:schemeClr val="tx1"/>
                </a:solidFill>
                <a:effectLst/>
                <a:latin typeface="+mn-lt"/>
                <a:ea typeface="+mn-ea"/>
                <a:cs typeface="+mn-cs"/>
              </a:rPr>
              <a:t>类型的应用，真正实现了用一套计算引擎同时支持混合负载的能力，让用户通过一套系统解决 </a:t>
            </a:r>
            <a:r>
              <a:rPr lang="en-US" altLang="zh-CN" sz="1200" b="0" i="0" kern="1200" dirty="0">
                <a:solidFill>
                  <a:schemeClr val="tx1"/>
                </a:solidFill>
                <a:effectLst/>
                <a:latin typeface="+mn-lt"/>
                <a:ea typeface="+mn-ea"/>
                <a:cs typeface="+mn-cs"/>
              </a:rPr>
              <a:t>80% </a:t>
            </a:r>
            <a:r>
              <a:rPr lang="zh-CN" altLang="en-US" sz="1200" b="0" i="0" kern="1200" dirty="0">
                <a:solidFill>
                  <a:schemeClr val="tx1"/>
                </a:solidFill>
                <a:effectLst/>
                <a:latin typeface="+mn-lt"/>
                <a:ea typeface="+mn-ea"/>
                <a:cs typeface="+mn-cs"/>
              </a:rPr>
              <a:t>的问题，充分利用客户的计算资源，节省客户因购买额外硬件资源或软件授权所带来的成本。</a:t>
            </a:r>
          </a:p>
          <a:p>
            <a:r>
              <a:rPr lang="zh-CN" altLang="en-US" sz="1200" b="0" i="0" kern="1200" dirty="0">
                <a:solidFill>
                  <a:schemeClr val="tx1"/>
                </a:solidFill>
                <a:effectLst/>
                <a:latin typeface="+mn-lt"/>
                <a:ea typeface="+mn-ea"/>
                <a:cs typeface="+mn-cs"/>
              </a:rPr>
              <a:t>兼容性</a:t>
            </a:r>
          </a:p>
          <a:p>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数据库针对 </a:t>
            </a:r>
            <a:r>
              <a:rPr lang="en-US" altLang="zh-CN" sz="1200" b="0" i="0" kern="1200" dirty="0">
                <a:solidFill>
                  <a:schemeClr val="tx1"/>
                </a:solidFill>
                <a:effectLst/>
                <a:latin typeface="+mn-lt"/>
                <a:ea typeface="+mn-ea"/>
                <a:cs typeface="+mn-cs"/>
              </a:rPr>
              <a:t>MySQL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数据库生态都给予了很好的支持。对于 </a:t>
            </a:r>
            <a:r>
              <a:rPr lang="en-US" altLang="zh-CN" sz="1200" b="0" i="0" kern="1200" dirty="0">
                <a:solidFill>
                  <a:schemeClr val="tx1"/>
                </a:solidFill>
                <a:effectLst/>
                <a:latin typeface="+mn-lt"/>
                <a:ea typeface="+mn-ea"/>
                <a:cs typeface="+mn-cs"/>
              </a:rPr>
              <a:t>MySQL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数据库支持 </a:t>
            </a:r>
            <a:r>
              <a:rPr lang="en-US" altLang="zh-CN" sz="1200" b="0" i="0" kern="1200" dirty="0">
                <a:solidFill>
                  <a:schemeClr val="tx1"/>
                </a:solidFill>
                <a:effectLst/>
                <a:latin typeface="+mn-lt"/>
                <a:ea typeface="+mn-ea"/>
                <a:cs typeface="+mn-cs"/>
              </a:rPr>
              <a:t>MySQL 5.6 </a:t>
            </a:r>
            <a:r>
              <a:rPr lang="zh-CN" altLang="en-US" sz="1200" b="0" i="0" kern="1200" dirty="0">
                <a:solidFill>
                  <a:schemeClr val="tx1"/>
                </a:solidFill>
                <a:effectLst/>
                <a:latin typeface="+mn-lt"/>
                <a:ea typeface="+mn-ea"/>
                <a:cs typeface="+mn-cs"/>
              </a:rPr>
              <a:t>版本全部语法，可以做到 </a:t>
            </a:r>
            <a:r>
              <a:rPr lang="en-US" altLang="zh-CN" sz="1200" b="0" i="0" kern="1200" dirty="0">
                <a:solidFill>
                  <a:schemeClr val="tx1"/>
                </a:solidFill>
                <a:effectLst/>
                <a:latin typeface="+mn-lt"/>
                <a:ea typeface="+mn-ea"/>
                <a:cs typeface="+mn-cs"/>
              </a:rPr>
              <a:t>MySQL </a:t>
            </a:r>
            <a:r>
              <a:rPr lang="zh-CN" altLang="en-US" sz="1200" b="0" i="0" kern="1200" dirty="0">
                <a:solidFill>
                  <a:schemeClr val="tx1"/>
                </a:solidFill>
                <a:effectLst/>
                <a:latin typeface="+mn-lt"/>
                <a:ea typeface="+mn-ea"/>
                <a:cs typeface="+mn-cs"/>
              </a:rPr>
              <a:t>业务无缝切换。 对于 </a:t>
            </a:r>
            <a:r>
              <a:rPr lang="en-US" altLang="zh-CN" sz="1200" b="0" i="0" kern="1200" dirty="0">
                <a:solidFill>
                  <a:schemeClr val="tx1"/>
                </a:solidFill>
                <a:effectLst/>
                <a:latin typeface="+mn-lt"/>
                <a:ea typeface="+mn-ea"/>
                <a:cs typeface="+mn-cs"/>
              </a:rPr>
              <a:t>Oracle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数据库能够支持绝大多数的 </a:t>
            </a:r>
            <a:r>
              <a:rPr lang="en-US"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语法和几乎全量的过程性语言功能，可以做到大部分的 </a:t>
            </a:r>
            <a:r>
              <a:rPr lang="en-US" altLang="zh-CN" sz="1200" b="0" i="0" kern="1200" dirty="0">
                <a:solidFill>
                  <a:schemeClr val="tx1"/>
                </a:solidFill>
                <a:effectLst/>
                <a:latin typeface="+mn-lt"/>
                <a:ea typeface="+mn-ea"/>
                <a:cs typeface="+mn-cs"/>
              </a:rPr>
              <a:t>Oracle </a:t>
            </a:r>
            <a:r>
              <a:rPr lang="zh-CN" altLang="en-US" sz="1200" b="0" i="0" kern="1200" dirty="0">
                <a:solidFill>
                  <a:schemeClr val="tx1"/>
                </a:solidFill>
                <a:effectLst/>
                <a:latin typeface="+mn-lt"/>
                <a:ea typeface="+mn-ea"/>
                <a:cs typeface="+mn-cs"/>
              </a:rPr>
              <a:t>业务进行少量修改后自动迁移。帮助客户降低系统的开发、迁移成本。</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343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低成本</a:t>
            </a:r>
          </a:p>
          <a:p>
            <a:r>
              <a:rPr lang="en-US" altLang="zh-CN" sz="1200" kern="1200" dirty="0">
                <a:solidFill>
                  <a:schemeClr val="tx1"/>
                </a:solidFill>
                <a:effectLst/>
                <a:latin typeface="+mn-lt"/>
                <a:ea typeface="+mn-ea"/>
                <a:cs typeface="+mn-cs"/>
              </a:rPr>
              <a:t>OceanBase </a:t>
            </a:r>
            <a:r>
              <a:rPr lang="zh-CN" altLang="en-US" sz="1200" kern="1200" dirty="0">
                <a:solidFill>
                  <a:schemeClr val="tx1"/>
                </a:solidFill>
                <a:effectLst/>
                <a:latin typeface="+mn-lt"/>
                <a:ea typeface="+mn-ea"/>
                <a:cs typeface="+mn-cs"/>
              </a:rPr>
              <a:t>数据库可以在通用服务器上运行，不依赖于特定的高端硬件，能够有效降低用户的硬件成本。</a:t>
            </a:r>
          </a:p>
          <a:p>
            <a:r>
              <a:rPr lang="en-US" altLang="zh-CN" sz="1200" kern="1200" dirty="0">
                <a:solidFill>
                  <a:schemeClr val="tx1"/>
                </a:solidFill>
                <a:effectLst/>
                <a:latin typeface="+mn-lt"/>
                <a:ea typeface="+mn-ea"/>
                <a:cs typeface="+mn-cs"/>
              </a:rPr>
              <a:t>OceanBase </a:t>
            </a:r>
            <a:r>
              <a:rPr lang="zh-CN" altLang="en-US" sz="1200" kern="1200" dirty="0">
                <a:solidFill>
                  <a:schemeClr val="tx1"/>
                </a:solidFill>
                <a:effectLst/>
                <a:latin typeface="+mn-lt"/>
                <a:ea typeface="+mn-ea"/>
                <a:cs typeface="+mn-cs"/>
              </a:rPr>
              <a:t>数据库使用的基于 </a:t>
            </a:r>
            <a:r>
              <a:rPr lang="en-US" altLang="zh-CN" sz="1200" kern="1200" dirty="0">
                <a:solidFill>
                  <a:schemeClr val="tx1"/>
                </a:solidFill>
                <a:effectLst/>
                <a:latin typeface="+mn-lt"/>
                <a:ea typeface="+mn-ea"/>
                <a:cs typeface="+mn-cs"/>
              </a:rPr>
              <a:t>LSM-Tree </a:t>
            </a:r>
            <a:r>
              <a:rPr lang="zh-CN" altLang="en-US" sz="1200" kern="1200" dirty="0">
                <a:solidFill>
                  <a:schemeClr val="tx1"/>
                </a:solidFill>
                <a:effectLst/>
                <a:latin typeface="+mn-lt"/>
                <a:ea typeface="+mn-ea"/>
                <a:cs typeface="+mn-cs"/>
              </a:rPr>
              <a:t>的存储引擎，能够有效地对数据进行压缩，并且不影响性能，可以降低用户的存储成本。</a:t>
            </a:r>
          </a:p>
          <a:p>
            <a:r>
              <a:rPr lang="zh-CN" altLang="en-US" sz="1200" b="1" kern="1200" dirty="0">
                <a:solidFill>
                  <a:schemeClr val="tx1"/>
                </a:solidFill>
                <a:effectLst/>
                <a:latin typeface="+mn-lt"/>
                <a:ea typeface="+mn-ea"/>
                <a:cs typeface="+mn-cs"/>
              </a:rPr>
              <a:t>低风险</a:t>
            </a:r>
          </a:p>
          <a:p>
            <a:r>
              <a:rPr lang="en-US" altLang="zh-CN" sz="1200" kern="1200" dirty="0">
                <a:solidFill>
                  <a:schemeClr val="tx1"/>
                </a:solidFill>
                <a:effectLst/>
                <a:latin typeface="+mn-lt"/>
                <a:ea typeface="+mn-ea"/>
                <a:cs typeface="+mn-cs"/>
              </a:rPr>
              <a:t>OceanBase </a:t>
            </a:r>
            <a:r>
              <a:rPr lang="zh-CN" altLang="en-US" sz="1200" kern="1200" dirty="0">
                <a:solidFill>
                  <a:schemeClr val="tx1"/>
                </a:solidFill>
                <a:effectLst/>
                <a:latin typeface="+mn-lt"/>
                <a:ea typeface="+mn-ea"/>
                <a:cs typeface="+mn-cs"/>
              </a:rPr>
              <a:t>数据库不基于任何开源数据库技术，完全自主研发，对于产品有完全的掌控力，能够避免客户使用开源技术所带来的潜在合规、知识产权、</a:t>
            </a:r>
            <a:r>
              <a:rPr lang="en-US" altLang="zh-CN" sz="1200" kern="1200" dirty="0">
                <a:solidFill>
                  <a:schemeClr val="tx1"/>
                </a:solidFill>
                <a:effectLst/>
                <a:latin typeface="+mn-lt"/>
                <a:ea typeface="+mn-ea"/>
                <a:cs typeface="+mn-cs"/>
              </a:rPr>
              <a:t>SLA </a:t>
            </a:r>
            <a:r>
              <a:rPr lang="zh-CN" altLang="en-US" sz="1200" kern="1200" dirty="0">
                <a:solidFill>
                  <a:schemeClr val="tx1"/>
                </a:solidFill>
                <a:effectLst/>
                <a:latin typeface="+mn-lt"/>
                <a:ea typeface="+mn-ea"/>
                <a:cs typeface="+mn-cs"/>
              </a:rPr>
              <a:t>等风险。</a:t>
            </a:r>
          </a:p>
          <a:p>
            <a:r>
              <a:rPr lang="en-US" altLang="zh-CN" sz="1200" kern="1200" dirty="0">
                <a:solidFill>
                  <a:schemeClr val="tx1"/>
                </a:solidFill>
                <a:effectLst/>
                <a:latin typeface="+mn-lt"/>
                <a:ea typeface="+mn-ea"/>
                <a:cs typeface="+mn-cs"/>
              </a:rPr>
              <a:t>OceanBase </a:t>
            </a:r>
            <a:r>
              <a:rPr lang="zh-CN" altLang="en-US" sz="1200" kern="1200" dirty="0">
                <a:solidFill>
                  <a:schemeClr val="tx1"/>
                </a:solidFill>
                <a:effectLst/>
                <a:latin typeface="+mn-lt"/>
                <a:ea typeface="+mn-ea"/>
                <a:cs typeface="+mn-cs"/>
              </a:rPr>
              <a:t>数据库目前完成了与国产硬件平台、操作系统的适配，降低客户对国外硬件、操作系统的依赖。</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62874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数据库采用 </a:t>
            </a:r>
            <a:r>
              <a:rPr lang="en-US" altLang="zh-CN" sz="1200" b="0" i="0" kern="1200" dirty="0">
                <a:solidFill>
                  <a:schemeClr val="tx1"/>
                </a:solidFill>
                <a:effectLst/>
                <a:latin typeface="+mn-lt"/>
                <a:ea typeface="+mn-ea"/>
                <a:cs typeface="+mn-cs"/>
              </a:rPr>
              <a:t>Shared-Nothing </a:t>
            </a:r>
            <a:r>
              <a:rPr lang="zh-CN" altLang="en-US" sz="1200" b="0" i="0" kern="1200" dirty="0">
                <a:solidFill>
                  <a:schemeClr val="tx1"/>
                </a:solidFill>
                <a:effectLst/>
                <a:latin typeface="+mn-lt"/>
                <a:ea typeface="+mn-ea"/>
                <a:cs typeface="+mn-cs"/>
              </a:rPr>
              <a:t>架构，各个节点之间完全对等，每个节点都有自己的 </a:t>
            </a:r>
            <a:r>
              <a:rPr lang="en-US" altLang="zh-CN" sz="1200" b="0" i="0" kern="1200" dirty="0">
                <a:solidFill>
                  <a:schemeClr val="tx1"/>
                </a:solidFill>
                <a:effectLst/>
                <a:latin typeface="+mn-lt"/>
                <a:ea typeface="+mn-ea"/>
                <a:cs typeface="+mn-cs"/>
              </a:rPr>
              <a:t>SQL </a:t>
            </a:r>
            <a:r>
              <a:rPr lang="zh-CN" altLang="en-US" sz="1200" b="0" i="0" kern="1200" dirty="0">
                <a:solidFill>
                  <a:schemeClr val="tx1"/>
                </a:solidFill>
                <a:effectLst/>
                <a:latin typeface="+mn-lt"/>
                <a:ea typeface="+mn-ea"/>
                <a:cs typeface="+mn-cs"/>
              </a:rPr>
              <a:t>引擎、存储引擎，运行在普通 </a:t>
            </a:r>
            <a:r>
              <a:rPr lang="en-US" altLang="zh-CN" sz="1200" b="0" i="0" kern="1200" dirty="0">
                <a:solidFill>
                  <a:schemeClr val="tx1"/>
                </a:solidFill>
                <a:effectLst/>
                <a:latin typeface="+mn-lt"/>
                <a:ea typeface="+mn-ea"/>
                <a:cs typeface="+mn-cs"/>
              </a:rPr>
              <a:t>PC </a:t>
            </a:r>
            <a:r>
              <a:rPr lang="zh-CN" altLang="en-US" sz="1200" b="0" i="0" kern="1200" dirty="0">
                <a:solidFill>
                  <a:schemeClr val="tx1"/>
                </a:solidFill>
                <a:effectLst/>
                <a:latin typeface="+mn-lt"/>
                <a:ea typeface="+mn-ea"/>
                <a:cs typeface="+mn-cs"/>
              </a:rPr>
              <a:t>服务器组成的集群之上，具备可扩展、高可用、高性能、低成本、云原生等核心特性。</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SpannerDB</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2147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2021</a:t>
            </a:r>
            <a:r>
              <a:rPr lang="zh-CN" altLang="en-US" dirty="0"/>
              <a:t>年开始，</a:t>
            </a:r>
            <a:r>
              <a:rPr lang="en-US" altLang="zh-CN" dirty="0"/>
              <a:t>OceanBase </a:t>
            </a:r>
            <a:r>
              <a:rPr lang="zh-CN" altLang="en-US" dirty="0"/>
              <a:t>与蚂蚁集团学术合作团队联合举办 “</a:t>
            </a:r>
            <a:r>
              <a:rPr lang="en-US" altLang="zh-CN" dirty="0"/>
              <a:t>OceanBase </a:t>
            </a:r>
            <a:r>
              <a:rPr lang="zh-CN" altLang="en-US" dirty="0"/>
              <a:t>数据库大赛”，大赛主要面向全国爱好数据库的高校学生，以“竞技、交流、成长”为宗旨，搭建基于赛事的技术交流平台，促进高校创新人才培养机制，不仅帮助学生从</a:t>
            </a:r>
            <a:r>
              <a:rPr lang="en-US" altLang="zh-CN" dirty="0"/>
              <a:t>0</a:t>
            </a:r>
            <a:r>
              <a:rPr lang="zh-CN" altLang="en-US" dirty="0"/>
              <a:t>开始系统化学习数据库理论知识，提升学生数据库实践能力，更能帮助学生走向企业积累经验，促进国内数据库人才的发展，碰撞出创新的火花。</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4107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00" dirty="0">
                <a:solidFill>
                  <a:schemeClr val="bg1"/>
                </a:solidFill>
                <a:effectLst/>
                <a:cs typeface="Times New Roman" panose="02020603050405020304" pitchFamily="18" charset="0"/>
              </a:rPr>
              <a:t>是由华为云数据库和</a:t>
            </a:r>
            <a:r>
              <a:rPr lang="en-US" altLang="zh-CN" sz="1200" kern="100" dirty="0">
                <a:solidFill>
                  <a:schemeClr val="bg1"/>
                </a:solidFill>
                <a:effectLst/>
                <a:cs typeface="Times New Roman" panose="02020603050405020304" pitchFamily="18" charset="0"/>
              </a:rPr>
              <a:t>Gauss</a:t>
            </a:r>
            <a:r>
              <a:rPr lang="zh-CN" altLang="zh-CN" sz="1200" kern="100" dirty="0">
                <a:solidFill>
                  <a:schemeClr val="bg1"/>
                </a:solidFill>
                <a:effectLst/>
                <a:cs typeface="Times New Roman" panose="02020603050405020304" pitchFamily="18" charset="0"/>
              </a:rPr>
              <a:t>松鼠会联合承办的数据库领域赛事</a:t>
            </a:r>
            <a:endParaRPr lang="zh-CN" altLang="en-US" dirty="0"/>
          </a:p>
        </p:txBody>
      </p:sp>
      <p:sp>
        <p:nvSpPr>
          <p:cNvPr id="4" name="灯片编号占位符 3"/>
          <p:cNvSpPr>
            <a:spLocks noGrp="1"/>
          </p:cNvSpPr>
          <p:nvPr>
            <p:ph type="sldNum" sz="quarter" idx="5"/>
          </p:nvPr>
        </p:nvSpPr>
        <p:spPr/>
        <p:txBody>
          <a:bodyPr/>
          <a:lstStyle/>
          <a:p>
            <a:fld id="{DCB34FA2-5268-4A36-8470-4B995D37CD3F}" type="slidenum">
              <a:rPr lang="zh-CN" altLang="en-US" smtClean="0"/>
              <a:t>35</a:t>
            </a:fld>
            <a:endParaRPr lang="zh-CN" altLang="en-US"/>
          </a:p>
        </p:txBody>
      </p:sp>
    </p:spTree>
    <p:extLst>
      <p:ext uri="{BB962C8B-B14F-4D97-AF65-F5344CB8AC3E}">
        <p14:creationId xmlns:p14="http://schemas.microsoft.com/office/powerpoint/2010/main" val="248021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B34FA2-5268-4A36-8470-4B995D37CD3F}" type="slidenum">
              <a:rPr lang="zh-CN" altLang="en-US" smtClean="0"/>
              <a:t>45</a:t>
            </a:fld>
            <a:endParaRPr lang="zh-CN" altLang="en-US"/>
          </a:p>
        </p:txBody>
      </p:sp>
    </p:spTree>
    <p:extLst>
      <p:ext uri="{BB962C8B-B14F-4D97-AF65-F5344CB8AC3E}">
        <p14:creationId xmlns:p14="http://schemas.microsoft.com/office/powerpoint/2010/main" val="88915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b="1" dirty="0">
                <a:latin typeface="微软雅黑" panose="020B0503020204020204" pitchFamily="34" charset="-122"/>
                <a:ea typeface="微软雅黑" panose="020B0503020204020204" pitchFamily="34" charset="-122"/>
              </a:rPr>
              <a:t>自主创新，勇立潮头。</a:t>
            </a:r>
            <a:r>
              <a:rPr lang="zh-CN" altLang="en-US" sz="1200" b="1" dirty="0">
                <a:latin typeface="微软雅黑" panose="020B0503020204020204" pitchFamily="34" charset="-122"/>
                <a:ea typeface="微软雅黑" panose="020B0503020204020204" pitchFamily="34" charset="-122"/>
                <a:sym typeface="+mn-ea"/>
              </a:rPr>
              <a:t>连续多年在国产数据库市场</a:t>
            </a:r>
            <a:r>
              <a:rPr lang="zh-CN" altLang="en-US" sz="1200" b="1" dirty="0">
                <a:solidFill>
                  <a:srgbClr val="FF0000"/>
                </a:solidFill>
                <a:latin typeface="微软雅黑" panose="020B0503020204020204" pitchFamily="34" charset="-122"/>
                <a:ea typeface="微软雅黑" panose="020B0503020204020204" pitchFamily="34" charset="-122"/>
                <a:sym typeface="+mn-ea"/>
              </a:rPr>
              <a:t>占有率第一。 </a:t>
            </a:r>
            <a:endParaRPr lang="zh-CN" altLang="en-US" sz="1200" b="1" dirty="0">
              <a:solidFill>
                <a:srgbClr val="1C2682"/>
              </a:solidFill>
              <a:latin typeface="微软雅黑" panose="020B0503020204020204" pitchFamily="34" charset="-122"/>
              <a:ea typeface="微软雅黑" panose="020B0503020204020204" pitchFamily="34" charset="-122"/>
            </a:endParaRPr>
          </a:p>
          <a:p>
            <a:pPr>
              <a:lnSpc>
                <a:spcPct val="150000"/>
              </a:lnSpc>
            </a:pPr>
            <a:r>
              <a:rPr lang="zh-CN" altLang="en-US" sz="1200" b="1" dirty="0">
                <a:solidFill>
                  <a:srgbClr val="FF0000"/>
                </a:solidFill>
                <a:latin typeface="微软雅黑" panose="020B0503020204020204" pitchFamily="34" charset="-122"/>
                <a:ea typeface="微软雅黑" panose="020B0503020204020204" pitchFamily="34" charset="-122"/>
              </a:rPr>
              <a:t>第一个</a:t>
            </a:r>
            <a:r>
              <a:rPr lang="zh-CN" altLang="en-US" sz="1200" b="1" dirty="0">
                <a:latin typeface="微软雅黑" panose="020B0503020204020204" pitchFamily="34" charset="-122"/>
                <a:ea typeface="微软雅黑" panose="020B0503020204020204" pitchFamily="34" charset="-122"/>
              </a:rPr>
              <a:t>打入海外市场的国产数据库品牌。</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370315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98996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4820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1250E-0023-472B-806F-7BDADCCAA9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60695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1250E-0023-472B-806F-7BDADCCAA9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05007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51250E-0023-472B-806F-7BDADCCAA9D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9151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6230" indent="-316230" eaLnBrk="0" fontAlgn="base" hangingPunct="0">
              <a:lnSpc>
                <a:spcPct val="150000"/>
              </a:lnSpc>
              <a:spcBef>
                <a:spcPct val="0"/>
              </a:spcBef>
              <a:spcAft>
                <a:spcPct val="0"/>
              </a:spcAft>
              <a:buClr>
                <a:srgbClr val="398AC7">
                  <a:lumMod val="75000"/>
                </a:srgbClr>
              </a:buClr>
              <a:buSzPct val="80000"/>
              <a:buFont typeface="Wingdings" panose="05000000000000000000" pitchFamily="2" charset="2"/>
              <a:buChar char="u"/>
              <a:defRPr/>
            </a:pPr>
            <a:r>
              <a:rPr lang="zh-CN" altLang="en-US" sz="1100" b="1" dirty="0">
                <a:solidFill>
                  <a:srgbClr val="0070C0"/>
                </a:solidFill>
                <a:latin typeface="微软雅黑" panose="020B0503020204020204" pitchFamily="34" charset="-122"/>
              </a:rPr>
              <a:t>所有集群与单机系统表现无异，均支持</a:t>
            </a:r>
            <a:r>
              <a:rPr lang="en-US" altLang="zh-CN" sz="1100" b="1" dirty="0">
                <a:solidFill>
                  <a:srgbClr val="0070C0"/>
                </a:solidFill>
                <a:latin typeface="微软雅黑" panose="020B0503020204020204" pitchFamily="34" charset="-122"/>
              </a:rPr>
              <a:t>SQL92</a:t>
            </a:r>
            <a:r>
              <a:rPr lang="zh-CN" altLang="en-US" sz="1100" b="1" dirty="0">
                <a:solidFill>
                  <a:srgbClr val="0070C0"/>
                </a:solidFill>
                <a:latin typeface="微软雅黑" panose="020B0503020204020204" pitchFamily="34" charset="-122"/>
              </a:rPr>
              <a:t>标准及各种标准接口，保证数据一致性和完整性，支持各种复杂查询，支持视图、存储过程、触发器、序列</a:t>
            </a:r>
            <a:endParaRPr lang="en-US" altLang="zh-CN" sz="1100" b="1" dirty="0">
              <a:solidFill>
                <a:srgbClr val="0070C0"/>
              </a:solidFill>
              <a:latin typeface="微软雅黑" panose="020B0503020204020204" pitchFamily="34" charset="-122"/>
            </a:endParaRPr>
          </a:p>
          <a:p>
            <a:pPr marL="316230" indent="-316230" eaLnBrk="0" fontAlgn="base" hangingPunct="0">
              <a:lnSpc>
                <a:spcPct val="150000"/>
              </a:lnSpc>
              <a:spcBef>
                <a:spcPct val="0"/>
              </a:spcBef>
              <a:spcAft>
                <a:spcPct val="0"/>
              </a:spcAft>
              <a:buClr>
                <a:srgbClr val="398AC7">
                  <a:lumMod val="75000"/>
                </a:srgbClr>
              </a:buClr>
              <a:buSzPct val="80000"/>
              <a:buFont typeface="Wingdings" panose="05000000000000000000" pitchFamily="2" charset="2"/>
              <a:buChar char="u"/>
              <a:defRPr/>
            </a:pPr>
            <a:r>
              <a:rPr lang="zh-CN" altLang="en-US" sz="1100" b="1" dirty="0">
                <a:solidFill>
                  <a:srgbClr val="0070C0"/>
                </a:solidFill>
                <a:latin typeface="微软雅黑" panose="020B0503020204020204" pitchFamily="34" charset="-122"/>
              </a:rPr>
              <a:t>不同类型集群基础框架和对外接口完全一致，均可互联互通，根据应用需求可灵活搭配</a:t>
            </a:r>
            <a:endParaRPr lang="en-US" altLang="zh-CN" sz="1100" b="1" dirty="0">
              <a:solidFill>
                <a:srgbClr val="0070C0"/>
              </a:solidFill>
              <a:latin typeface="微软雅黑" panose="020B0503020204020204" pitchFamily="34" charset="-122"/>
            </a:endParaRPr>
          </a:p>
          <a:p>
            <a:pPr marL="316230" indent="-316230" eaLnBrk="0" fontAlgn="base" hangingPunct="0">
              <a:lnSpc>
                <a:spcPct val="150000"/>
              </a:lnSpc>
              <a:spcBef>
                <a:spcPct val="0"/>
              </a:spcBef>
              <a:spcAft>
                <a:spcPct val="0"/>
              </a:spcAft>
              <a:buClr>
                <a:srgbClr val="398AC7">
                  <a:lumMod val="75000"/>
                </a:srgbClr>
              </a:buClr>
              <a:buSzPct val="80000"/>
              <a:buFont typeface="Wingdings" panose="05000000000000000000" pitchFamily="2" charset="2"/>
              <a:buChar char="u"/>
              <a:defRPr/>
            </a:pPr>
            <a:r>
              <a:rPr lang="zh-CN" altLang="en-US" sz="1100" b="1" dirty="0">
                <a:solidFill>
                  <a:srgbClr val="0070C0"/>
                </a:solidFill>
                <a:latin typeface="微软雅黑" panose="020B0503020204020204" pitchFamily="34" charset="-122"/>
              </a:rPr>
              <a:t>集群基于单机系统构建，代码路径都经过长期、广泛的实际上线系统验证，系统稳定性与可靠性得到保证</a:t>
            </a:r>
            <a:endParaRPr lang="en-US" altLang="zh-CN" sz="1100" b="1" dirty="0">
              <a:solidFill>
                <a:srgbClr val="0070C0"/>
              </a:solidFill>
              <a:latin typeface="微软雅黑" panose="020B0503020204020204" pitchFamily="34" charset="-122"/>
            </a:endParaRPr>
          </a:p>
          <a:p>
            <a:pPr marL="316230" indent="-316230" eaLnBrk="0" fontAlgn="base" hangingPunct="0">
              <a:lnSpc>
                <a:spcPct val="150000"/>
              </a:lnSpc>
              <a:spcBef>
                <a:spcPct val="0"/>
              </a:spcBef>
              <a:spcAft>
                <a:spcPct val="0"/>
              </a:spcAft>
              <a:buClr>
                <a:srgbClr val="398AC7">
                  <a:lumMod val="75000"/>
                </a:srgbClr>
              </a:buClr>
              <a:buSzPct val="80000"/>
              <a:buFont typeface="Wingdings" panose="05000000000000000000" pitchFamily="2" charset="2"/>
              <a:buChar char="u"/>
              <a:defRPr/>
            </a:pPr>
            <a:r>
              <a:rPr lang="zh-CN" altLang="en-US" sz="1100" b="1" dirty="0">
                <a:solidFill>
                  <a:srgbClr val="0070C0"/>
                </a:solidFill>
                <a:latin typeface="微软雅黑" panose="020B0503020204020204" pitchFamily="34" charset="-122"/>
              </a:rPr>
              <a:t>与</a:t>
            </a:r>
            <a:r>
              <a:rPr lang="en-US" altLang="zh-CN" sz="1100" b="1" dirty="0">
                <a:solidFill>
                  <a:srgbClr val="0070C0"/>
                </a:solidFill>
                <a:latin typeface="微软雅黑" panose="020B0503020204020204" pitchFamily="34" charset="-122"/>
              </a:rPr>
              <a:t>ORACLE</a:t>
            </a:r>
            <a:r>
              <a:rPr lang="zh-CN" altLang="en-US" sz="1100" b="1" dirty="0">
                <a:solidFill>
                  <a:srgbClr val="0070C0"/>
                </a:solidFill>
                <a:latin typeface="微软雅黑" panose="020B0503020204020204" pitchFamily="34" charset="-122"/>
              </a:rPr>
              <a:t>发展模式类似</a:t>
            </a:r>
            <a:endParaRPr lang="en-US" altLang="zh-CN" sz="1100" b="1" dirty="0">
              <a:solidFill>
                <a:srgbClr val="0070C0"/>
              </a:solidFill>
              <a:latin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5E5A1-3EF6-4B5E-86F6-24187E6B4980}"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02148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2010</a:t>
            </a:r>
            <a:r>
              <a:rPr lang="zh-CN" altLang="en-US" sz="1200" b="0" i="0" kern="1200" dirty="0">
                <a:solidFill>
                  <a:schemeClr val="tx1"/>
                </a:solidFill>
                <a:effectLst/>
                <a:latin typeface="+mn-lt"/>
                <a:ea typeface="+mn-ea"/>
                <a:cs typeface="+mn-cs"/>
              </a:rPr>
              <a:t>：创始人阳振坤加入阿里巴巴，</a:t>
            </a:r>
            <a:r>
              <a:rPr lang="en-US" altLang="zh-CN" sz="1200" b="0" i="0" kern="1200" dirty="0">
                <a:solidFill>
                  <a:schemeClr val="tx1"/>
                </a:solidFill>
                <a:effectLst/>
                <a:latin typeface="+mn-lt"/>
                <a:ea typeface="+mn-ea"/>
                <a:cs typeface="+mn-cs"/>
              </a:rPr>
              <a:t>OceanBase </a:t>
            </a:r>
            <a:r>
              <a:rPr lang="zh-CN" altLang="en-US" sz="1200" b="0" i="0" kern="1200" dirty="0">
                <a:solidFill>
                  <a:schemeClr val="tx1"/>
                </a:solidFill>
                <a:effectLst/>
                <a:latin typeface="+mn-lt"/>
                <a:ea typeface="+mn-ea"/>
                <a:cs typeface="+mn-cs"/>
              </a:rPr>
              <a:t>诞生，立项之初的目标就是做原生分布式数据库，当时业界并没有参考方案，成就了</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2013</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正式进入电商业务，在阿里巴巴电商平台应用，服务了几十个电商平台的业务系统。</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2014</a:t>
            </a:r>
            <a:r>
              <a:rPr lang="zh-CN" altLang="en-US" sz="1200" b="0" i="0" kern="1200" dirty="0">
                <a:solidFill>
                  <a:schemeClr val="tx1"/>
                </a:solidFill>
                <a:effectLst/>
                <a:latin typeface="+mn-lt"/>
                <a:ea typeface="+mn-ea"/>
                <a:cs typeface="+mn-cs"/>
              </a:rPr>
              <a:t>：在支付宝上线，这也实现了</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核心交易场景的突破，支撑了历年双</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的峰值。</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2016</a:t>
            </a:r>
            <a:r>
              <a:rPr lang="zh-CN" altLang="en-US" sz="1200" b="0" i="0" kern="1200" dirty="0">
                <a:solidFill>
                  <a:schemeClr val="tx1"/>
                </a:solidFill>
                <a:effectLst/>
                <a:latin typeface="+mn-lt"/>
                <a:ea typeface="+mn-ea"/>
                <a:cs typeface="+mn-cs"/>
              </a:rPr>
              <a:t>：支付宝、网商银行包括交易、支付、账务会员在内的所有核心业务迁移到</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：走出阿里巴巴和蚂蚁集团，开始对外商业化，南京银行是第一家运行</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的外部客户。</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2019</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参加</a:t>
            </a:r>
            <a:r>
              <a:rPr lang="en-US" altLang="zh-CN" sz="1200" b="0" i="0" kern="1200" dirty="0">
                <a:solidFill>
                  <a:schemeClr val="tx1"/>
                </a:solidFill>
                <a:effectLst/>
                <a:latin typeface="+mn-lt"/>
                <a:ea typeface="+mn-ea"/>
                <a:cs typeface="+mn-cs"/>
              </a:rPr>
              <a:t>TPC-C</a:t>
            </a:r>
            <a:r>
              <a:rPr lang="zh-CN" altLang="en-US" sz="1200" b="0" i="0" kern="1200" dirty="0">
                <a:solidFill>
                  <a:schemeClr val="tx1"/>
                </a:solidFill>
                <a:effectLst/>
                <a:latin typeface="+mn-lt"/>
                <a:ea typeface="+mn-ea"/>
                <a:cs typeface="+mn-cs"/>
              </a:rPr>
              <a:t>测试，取得</a:t>
            </a:r>
            <a:r>
              <a:rPr lang="en-US" altLang="zh-CN" sz="1200" b="0" i="0" kern="1200" dirty="0">
                <a:solidFill>
                  <a:schemeClr val="tx1"/>
                </a:solidFill>
                <a:effectLst/>
                <a:latin typeface="+mn-lt"/>
                <a:ea typeface="+mn-ea"/>
                <a:cs typeface="+mn-cs"/>
              </a:rPr>
              <a:t>6088</a:t>
            </a:r>
            <a:r>
              <a:rPr lang="zh-CN" altLang="en-US" sz="1200" b="0" i="0" kern="1200" dirty="0">
                <a:solidFill>
                  <a:schemeClr val="tx1"/>
                </a:solidFill>
                <a:effectLst/>
                <a:latin typeface="+mn-lt"/>
                <a:ea typeface="+mn-ea"/>
                <a:cs typeface="+mn-cs"/>
              </a:rPr>
              <a:t>万</a:t>
            </a:r>
            <a:r>
              <a:rPr lang="en-US" altLang="zh-CN" sz="1200" b="0" i="0" kern="1200" dirty="0" err="1">
                <a:solidFill>
                  <a:schemeClr val="tx1"/>
                </a:solidFill>
                <a:effectLst/>
                <a:latin typeface="+mn-lt"/>
                <a:ea typeface="+mn-ea"/>
                <a:cs typeface="+mn-cs"/>
              </a:rPr>
              <a:t>tpmC</a:t>
            </a:r>
            <a:r>
              <a:rPr lang="zh-CN" altLang="en-US" sz="1200" b="0" i="0" kern="1200" dirty="0">
                <a:solidFill>
                  <a:schemeClr val="tx1"/>
                </a:solidFill>
                <a:effectLst/>
                <a:latin typeface="+mn-lt"/>
                <a:ea typeface="+mn-ea"/>
                <a:cs typeface="+mn-cs"/>
              </a:rPr>
              <a:t>的成绩，打破了原有的世界纪录；同时，开始提供公有云服务。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OceanBase</a:t>
            </a:r>
            <a:r>
              <a:rPr lang="zh-CN" altLang="en-US" sz="1200" b="0" i="0" kern="1200" dirty="0">
                <a:solidFill>
                  <a:schemeClr val="tx1"/>
                </a:solidFill>
                <a:effectLst/>
                <a:latin typeface="+mn-lt"/>
                <a:ea typeface="+mn-ea"/>
                <a:cs typeface="+mn-cs"/>
              </a:rPr>
              <a:t>正式进行独立公司化运作；同时，</a:t>
            </a:r>
            <a:r>
              <a:rPr lang="en-US" altLang="zh-CN" sz="1200" b="0" i="0" kern="1200" dirty="0">
                <a:solidFill>
                  <a:schemeClr val="tx1"/>
                </a:solidFill>
                <a:effectLst/>
                <a:latin typeface="+mn-lt"/>
                <a:ea typeface="+mn-ea"/>
                <a:cs typeface="+mn-cs"/>
              </a:rPr>
              <a:t>TPC-C</a:t>
            </a:r>
            <a:r>
              <a:rPr lang="zh-CN" altLang="en-US" sz="1200" b="0" i="0" kern="1200" dirty="0">
                <a:solidFill>
                  <a:schemeClr val="tx1"/>
                </a:solidFill>
                <a:effectLst/>
                <a:latin typeface="+mn-lt"/>
                <a:ea typeface="+mn-ea"/>
                <a:cs typeface="+mn-cs"/>
              </a:rPr>
              <a:t>取得</a:t>
            </a:r>
            <a:r>
              <a:rPr lang="en-US" altLang="zh-CN" sz="1200" b="0" i="0" kern="1200" dirty="0">
                <a:solidFill>
                  <a:schemeClr val="tx1"/>
                </a:solidFill>
                <a:effectLst/>
                <a:latin typeface="+mn-lt"/>
                <a:ea typeface="+mn-ea"/>
                <a:cs typeface="+mn-cs"/>
              </a:rPr>
              <a:t>7.07</a:t>
            </a:r>
            <a:r>
              <a:rPr lang="zh-CN" altLang="en-US" sz="1200" b="0" i="0" kern="1200" dirty="0">
                <a:solidFill>
                  <a:schemeClr val="tx1"/>
                </a:solidFill>
                <a:effectLst/>
                <a:latin typeface="+mn-lt"/>
                <a:ea typeface="+mn-ea"/>
                <a:cs typeface="+mn-cs"/>
              </a:rPr>
              <a:t>亿</a:t>
            </a:r>
            <a:r>
              <a:rPr lang="en-US" altLang="zh-CN" sz="1200" b="0" i="0" kern="1200" dirty="0" err="1">
                <a:solidFill>
                  <a:schemeClr val="tx1"/>
                </a:solidFill>
                <a:effectLst/>
                <a:latin typeface="+mn-lt"/>
                <a:ea typeface="+mn-ea"/>
                <a:cs typeface="+mn-cs"/>
              </a:rPr>
              <a:t>tpmC</a:t>
            </a:r>
            <a:r>
              <a:rPr lang="zh-CN" altLang="en-US" sz="1200" b="0" i="0" kern="1200" dirty="0">
                <a:solidFill>
                  <a:schemeClr val="tx1"/>
                </a:solidFill>
                <a:effectLst/>
                <a:latin typeface="+mn-lt"/>
                <a:ea typeface="+mn-ea"/>
                <a:cs typeface="+mn-cs"/>
              </a:rPr>
              <a:t>的成绩，再次打破由自己创造的世界纪录，并支持</a:t>
            </a:r>
            <a:r>
              <a:rPr lang="en-US" altLang="zh-CN" sz="1200" b="0" i="0" kern="1200" dirty="0">
                <a:solidFill>
                  <a:schemeClr val="tx1"/>
                </a:solidFill>
                <a:effectLst/>
                <a:latin typeface="+mn-lt"/>
                <a:ea typeface="+mn-ea"/>
                <a:cs typeface="+mn-cs"/>
              </a:rPr>
              <a:t>HTAP</a:t>
            </a:r>
            <a:r>
              <a:rPr lang="zh-CN" altLang="en-US" sz="1200" b="0" i="0" kern="1200" dirty="0">
                <a:solidFill>
                  <a:schemeClr val="tx1"/>
                </a:solidFill>
                <a:effectLst/>
                <a:latin typeface="+mn-lt"/>
                <a:ea typeface="+mn-ea"/>
                <a:cs typeface="+mn-cs"/>
              </a:rPr>
              <a:t>混合负载。</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2021</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TPC-H30T</a:t>
            </a:r>
            <a:r>
              <a:rPr lang="zh-CN" altLang="en-US" sz="1200" b="0" i="0" kern="1200" dirty="0">
                <a:solidFill>
                  <a:schemeClr val="tx1"/>
                </a:solidFill>
                <a:effectLst/>
                <a:latin typeface="+mn-lt"/>
                <a:ea typeface="+mn-ea"/>
                <a:cs typeface="+mn-cs"/>
              </a:rPr>
              <a:t>夺冠，</a:t>
            </a:r>
            <a:r>
              <a:rPr lang="en-US" altLang="zh-CN" sz="1200" b="0" i="0" kern="1200" dirty="0">
                <a:solidFill>
                  <a:schemeClr val="tx1"/>
                </a:solidFill>
                <a:effectLst/>
                <a:latin typeface="+mn-lt"/>
                <a:ea typeface="+mn-ea"/>
                <a:cs typeface="+mn-cs"/>
              </a:rPr>
              <a:t>HTAP </a:t>
            </a:r>
            <a:r>
              <a:rPr lang="zh-CN" altLang="en-US" sz="1200" b="0" i="0" kern="1200" dirty="0">
                <a:solidFill>
                  <a:schemeClr val="tx1"/>
                </a:solidFill>
                <a:effectLst/>
                <a:latin typeface="+mn-lt"/>
                <a:ea typeface="+mn-ea"/>
                <a:cs typeface="+mn-cs"/>
              </a:rPr>
              <a:t>能力行业领先。加大研发投入，正式发布社区版，在核心行业规模推广，发展海外业务，提供企业级数据管理解决方案。</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B34FA2-5268-4A36-8470-4B995D37CD3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43264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FB2236F-7B62-439D-9A89-F1D2F9B7E5BD}" type="datetime1">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C915C1F-EB82-4491-ABED-A4A5245928E2}"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882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8BD876D-5C42-4E7B-801C-1D03205C06F6}" type="datetime1">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27637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D9ED7EE-424D-4B46-ACB7-3CF90545A2D6}" type="datetime1">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2173750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1335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6655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6912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9534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450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75629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2996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18851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25000"/>
              </a:lnSpc>
              <a:defRPr sz="2800">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494C1C56-C99F-4736-9189-C0EC9EC5BB73}" type="datetime1">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393572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842750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916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0080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内容-dm">
    <p:spTree>
      <p:nvGrpSpPr>
        <p:cNvPr id="1" name=""/>
        <p:cNvGrpSpPr/>
        <p:nvPr/>
      </p:nvGrpSpPr>
      <p:grpSpPr>
        <a:xfrm>
          <a:off x="0" y="0"/>
          <a:ext cx="0" cy="0"/>
          <a:chOff x="0" y="0"/>
          <a:chExt cx="0" cy="0"/>
        </a:xfrm>
      </p:grpSpPr>
      <p:pic>
        <p:nvPicPr>
          <p:cNvPr id="8" name="图片 7" descr="达梦LOGO+标语"/>
          <p:cNvPicPr>
            <a:picLocks noChangeAspect="1"/>
          </p:cNvPicPr>
          <p:nvPr userDrawn="1"/>
        </p:nvPicPr>
        <p:blipFill>
          <a:blip r:embed="rId2"/>
          <a:stretch>
            <a:fillRect/>
          </a:stretch>
        </p:blipFill>
        <p:spPr>
          <a:xfrm>
            <a:off x="10155555" y="257175"/>
            <a:ext cx="2107565" cy="960755"/>
          </a:xfrm>
          <a:prstGeom prst="rect">
            <a:avLst/>
          </a:prstGeom>
        </p:spPr>
      </p:pic>
      <p:sp>
        <p:nvSpPr>
          <p:cNvPr id="9" name="矩形 8"/>
          <p:cNvSpPr/>
          <p:nvPr userDrawn="1"/>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0" name="矩形 9"/>
          <p:cNvSpPr/>
          <p:nvPr userDrawn="1"/>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22433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08000" y="152401"/>
            <a:ext cx="9855200" cy="563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508000" y="838200"/>
            <a:ext cx="7924800" cy="2540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t>www.dameng.com</a:t>
            </a:r>
            <a:endParaRPr kumimoji="0" lang="zh-CN" altLang="zh-CN" sz="2800" b="1"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1"/>
          </p:nvPr>
        </p:nvSpPr>
        <p:spPr>
          <a:xfrm>
            <a:off x="4165600" y="6553200"/>
            <a:ext cx="2844800" cy="234950"/>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5965E8C-0F45-484A-8912-1558794F62DC}" type="slidenum">
              <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28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0265888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91803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4631290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588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9ED8090-2DAD-4E06-9823-EE01A1809390}" type="datetime1">
              <a:rPr lang="zh-CN" altLang="en-US" smtClean="0"/>
              <a:t>2024/3/19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C915C1F-EB82-4491-ABED-A4A5245928E2}"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45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8D78E17-98C2-44DC-8E20-19A5359F6383}" type="datetime1">
              <a:rPr lang="zh-CN" altLang="en-US" smtClean="0"/>
              <a:t>2024/3/19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2277253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1889419-8B59-4F58-8E54-A183F5947E17}" type="datetime1">
              <a:rPr lang="zh-CN" altLang="en-US" smtClean="0"/>
              <a:t>2024/3/19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3154278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DE544F4-E0D7-4E4D-B76D-E2BFF8CB9251}" type="datetime1">
              <a:rPr lang="zh-CN" altLang="en-US" smtClean="0"/>
              <a:t>2024/3/19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1700457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4FA5C8-5AC0-4384-9560-279CC2C15E26}" type="datetime1">
              <a:rPr lang="zh-CN" altLang="en-US" smtClean="0"/>
              <a:t>2024/3/19</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1030720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B5F04E2-FB93-4B40-8870-76F38E64C0FB}" type="datetime1">
              <a:rPr lang="zh-CN" altLang="en-US" smtClean="0"/>
              <a:t>2024/3/19</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2056681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A97DB05-CAB7-4CC3-8FB2-EFACC59E303A}" type="datetime1">
              <a:rPr lang="zh-CN" altLang="en-US" smtClean="0"/>
              <a:t>2024/3/19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C915C1F-EB82-4491-ABED-A4A5245928E2}" type="slidenum">
              <a:rPr lang="zh-CN" altLang="en-US" smtClean="0"/>
              <a:t>‹#›</a:t>
            </a:fld>
            <a:endParaRPr lang="zh-CN" altLang="en-US"/>
          </a:p>
        </p:txBody>
      </p:sp>
    </p:spTree>
    <p:extLst>
      <p:ext uri="{BB962C8B-B14F-4D97-AF65-F5344CB8AC3E}">
        <p14:creationId xmlns:p14="http://schemas.microsoft.com/office/powerpoint/2010/main" val="2333917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DBD1E4-A78A-489D-9800-C46D1D9C1385}" type="datetime1">
              <a:rPr lang="zh-CN" altLang="en-US" smtClean="0"/>
              <a:t>2024/3/19</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C915C1F-EB82-4491-ABED-A4A5245928E2}"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44483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2F288E0-7875-42C4-84C8-98DBBD3BF4D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2024/3/19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D9BB5D0-35E4-459D-AEF3-FE4D7C45CC19}"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9642791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tags" Target="../tags/tag3.xml"/><Relationship Id="rId7" Type="http://schemas.openxmlformats.org/officeDocument/2006/relationships/notesSlide" Target="../notesSlides/notesSlide2.xml"/><Relationship Id="rId12"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4.png"/><Relationship Id="rId5" Type="http://schemas.openxmlformats.org/officeDocument/2006/relationships/tags" Target="../tags/tag5.xml"/><Relationship Id="rId10" Type="http://schemas.openxmlformats.org/officeDocument/2006/relationships/image" Target="../media/image13.png"/><Relationship Id="rId4" Type="http://schemas.openxmlformats.org/officeDocument/2006/relationships/tags" Target="../tags/tag4.xml"/><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tags" Target="../tags/tag32.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tags" Target="../tags/tag31.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29" Type="http://schemas.openxmlformats.org/officeDocument/2006/relationships/notesSlide" Target="../notesSlides/notesSlide4.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tags" Target="../tags/tag30.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tags" Target="../tags/tag29.xml"/><Relationship Id="rId28" Type="http://schemas.openxmlformats.org/officeDocument/2006/relationships/slideLayout" Target="../slideLayouts/slideLayout2.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tags" Target="../tags/tag28.xml"/><Relationship Id="rId27"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doc88.com/p-6746968664059.html" TargetMode="External"/><Relationship Id="rId2" Type="http://schemas.openxmlformats.org/officeDocument/2006/relationships/hyperlink" Target="http://www.doc88.com/p-9149579331604.html" TargetMode="External"/><Relationship Id="rId1" Type="http://schemas.openxmlformats.org/officeDocument/2006/relationships/slideLayout" Target="../slideLayouts/slideLayout2.xml"/><Relationship Id="rId4" Type="http://schemas.openxmlformats.org/officeDocument/2006/relationships/hyperlink" Target="https://wenku.baidu.com/view/cab36bbc76eeaeaad1f330b8.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97280" y="758952"/>
            <a:ext cx="10058400" cy="2484991"/>
          </a:xfrm>
        </p:spPr>
        <p:txBody>
          <a:bodyPr>
            <a:normAutofit/>
          </a:bodyPr>
          <a:lstStyle/>
          <a:p>
            <a:pPr algn="ctr"/>
            <a:r>
              <a:rPr lang="zh-CN" altLang="en-US" dirty="0" smtClean="0">
                <a:latin typeface="微软雅黑" panose="020B0503020204020204" pitchFamily="34" charset="-122"/>
                <a:ea typeface="微软雅黑" panose="020B0503020204020204" pitchFamily="34" charset="-122"/>
              </a:rPr>
              <a:t>数据库领域</a:t>
            </a:r>
            <a:r>
              <a:rPr lang="en-US" altLang="zh-CN" dirty="0" smtClean="0">
                <a:latin typeface="微软雅黑" panose="020B0503020204020204" pitchFamily="34" charset="-122"/>
                <a:ea typeface="微软雅黑" panose="020B0503020204020204" pitchFamily="34" charset="-122"/>
              </a:rPr>
              <a:t/>
            </a:r>
            <a:br>
              <a:rPr lang="en-US" altLang="zh-CN" dirty="0" smtClean="0">
                <a:latin typeface="微软雅黑" panose="020B0503020204020204" pitchFamily="34" charset="-122"/>
                <a:ea typeface="微软雅黑" panose="020B0503020204020204" pitchFamily="34" charset="-122"/>
              </a:rPr>
            </a:br>
            <a:r>
              <a:rPr lang="zh-CN" altLang="en-US" dirty="0" smtClean="0">
                <a:latin typeface="微软雅黑" panose="020B0503020204020204" pitchFamily="34" charset="-122"/>
                <a:ea typeface="微软雅黑" panose="020B0503020204020204" pitchFamily="34" charset="-122"/>
              </a:rPr>
              <a:t>的自主探索与进步</a:t>
            </a:r>
            <a:endParaRPr lang="zh-CN" altLang="en-US"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097280" y="4531820"/>
            <a:ext cx="10058400" cy="1629494"/>
          </a:xfrm>
        </p:spPr>
        <p:txBody>
          <a:bodyPr>
            <a:noAutofit/>
          </a:bodyPr>
          <a:lstStyle/>
          <a:p>
            <a:r>
              <a:rPr lang="zh-CN" altLang="en-US" sz="4800" dirty="0" smtClean="0">
                <a:solidFill>
                  <a:srgbClr val="FF0000"/>
                </a:solidFill>
                <a:latin typeface="微软雅黑" panose="020B0503020204020204" pitchFamily="34" charset="-122"/>
                <a:ea typeface="微软雅黑" panose="020B0503020204020204" pitchFamily="34" charset="-122"/>
              </a:rPr>
              <a:t>        起步       </a:t>
            </a:r>
            <a:r>
              <a:rPr lang="zh-CN" altLang="en-US" sz="4800" dirty="0" smtClean="0">
                <a:solidFill>
                  <a:srgbClr val="FF0000"/>
                </a:solidFill>
                <a:latin typeface="微软雅黑" panose="020B0503020204020204" pitchFamily="34" charset="-122"/>
                <a:ea typeface="微软雅黑" panose="020B0503020204020204" pitchFamily="34" charset="-122"/>
              </a:rPr>
              <a:t>成长       </a:t>
            </a:r>
            <a:r>
              <a:rPr lang="zh-CN" altLang="en-US" sz="4800" dirty="0" smtClean="0">
                <a:solidFill>
                  <a:srgbClr val="FF0000"/>
                </a:solidFill>
                <a:latin typeface="微软雅黑" panose="020B0503020204020204" pitchFamily="34" charset="-122"/>
                <a:ea typeface="微软雅黑" panose="020B0503020204020204" pitchFamily="34" charset="-122"/>
              </a:rPr>
              <a:t>未来</a:t>
            </a:r>
            <a:endParaRPr lang="zh-CN" altLang="en-US" sz="48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1414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a:xfrm>
            <a:off x="4800600" y="2253343"/>
            <a:ext cx="6492240" cy="3735977"/>
          </a:xfrm>
        </p:spPr>
        <p:txBody>
          <a:bodyPr>
            <a:normAutofit/>
          </a:bodyPr>
          <a:lstStyle/>
          <a:p>
            <a:r>
              <a:rPr lang="zh-CN" altLang="en-US" sz="7200" dirty="0" smtClean="0">
                <a:solidFill>
                  <a:srgbClr val="FF0000"/>
                </a:solidFill>
                <a:latin typeface="微软雅黑" panose="020B0503020204020204" pitchFamily="34" charset="-122"/>
                <a:ea typeface="微软雅黑" panose="020B0503020204020204" pitchFamily="34" charset="-122"/>
              </a:rPr>
              <a:t>成长</a:t>
            </a:r>
            <a:endParaRPr lang="zh-CN" altLang="en-US" sz="7200" dirty="0">
              <a:latin typeface="微软雅黑" panose="020B0503020204020204" pitchFamily="34" charset="-122"/>
              <a:ea typeface="微软雅黑" panose="020B0503020204020204" pitchFamily="34" charset="-122"/>
            </a:endParaRPr>
          </a:p>
        </p:txBody>
      </p:sp>
      <p:sp>
        <p:nvSpPr>
          <p:cNvPr id="10" name="文本占位符 9"/>
          <p:cNvSpPr>
            <a:spLocks noGrp="1"/>
          </p:cNvSpPr>
          <p:nvPr>
            <p:ph type="body" sz="half" idx="2"/>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637052"/>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050" b="0" i="0" u="none" strike="noStrike" kern="1200" cap="none" spc="0" normalizeH="0" baseline="0" noProof="0">
              <a:ln>
                <a:noFill/>
              </a:ln>
              <a:solidFill>
                <a:srgbClr val="637052"/>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99769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国产数据库主要厂商</a:t>
            </a:r>
            <a:r>
              <a:rPr lang="en-US" altLang="zh-CN" dirty="0"/>
              <a:t>——</a:t>
            </a:r>
            <a:r>
              <a:rPr lang="zh-CN" altLang="en-US" i="1" dirty="0">
                <a:solidFill>
                  <a:srgbClr val="FF0000"/>
                </a:solidFill>
              </a:rPr>
              <a:t>自主可控</a:t>
            </a:r>
          </a:p>
        </p:txBody>
      </p:sp>
      <p:sp>
        <p:nvSpPr>
          <p:cNvPr id="3" name="内容占位符 2"/>
          <p:cNvSpPr>
            <a:spLocks noGrp="1"/>
          </p:cNvSpPr>
          <p:nvPr>
            <p:ph idx="1"/>
          </p:nvPr>
        </p:nvSpPr>
        <p:spPr>
          <a:xfrm>
            <a:off x="1097280" y="1791304"/>
            <a:ext cx="7633063" cy="4614051"/>
          </a:xfrm>
        </p:spPr>
        <p:txBody>
          <a:bodyPr>
            <a:normAutofit fontScale="92500" lnSpcReduction="20000"/>
          </a:bodyPr>
          <a:lstStyle/>
          <a:p>
            <a:r>
              <a:rPr lang="zh-CN" altLang="en-US" dirty="0"/>
              <a:t>中国电子信息产业集团：武汉达梦数据库有限公司</a:t>
            </a:r>
            <a:r>
              <a:rPr lang="en-US" altLang="zh-CN" dirty="0"/>
              <a:t>——</a:t>
            </a:r>
            <a:r>
              <a:rPr lang="zh-CN" altLang="en-US" dirty="0">
                <a:solidFill>
                  <a:srgbClr val="FF0000"/>
                </a:solidFill>
              </a:rPr>
              <a:t>武汉达</a:t>
            </a:r>
            <a:r>
              <a:rPr lang="zh-CN" altLang="en-US" dirty="0" smtClean="0">
                <a:solidFill>
                  <a:srgbClr val="FF0000"/>
                </a:solidFill>
              </a:rPr>
              <a:t>梦（</a:t>
            </a:r>
            <a:r>
              <a:rPr lang="en-US" altLang="zh-CN" dirty="0">
                <a:solidFill>
                  <a:srgbClr val="FF0000"/>
                </a:solidFill>
              </a:rPr>
              <a:t>Database Management System</a:t>
            </a:r>
            <a:r>
              <a:rPr lang="zh-CN" altLang="en-US" dirty="0" smtClean="0">
                <a:solidFill>
                  <a:srgbClr val="FF0000"/>
                </a:solidFill>
              </a:rPr>
              <a:t>）</a:t>
            </a:r>
            <a:endParaRPr lang="en-US" altLang="zh-CN" dirty="0" smtClean="0">
              <a:solidFill>
                <a:srgbClr val="FF0000"/>
              </a:solidFill>
            </a:endParaRPr>
          </a:p>
          <a:p>
            <a:endParaRPr lang="en-US" altLang="zh-CN" dirty="0">
              <a:solidFill>
                <a:srgbClr val="FF0000"/>
              </a:solidFill>
            </a:endParaRPr>
          </a:p>
          <a:p>
            <a:r>
              <a:rPr lang="zh-CN" altLang="en-US" dirty="0" smtClean="0"/>
              <a:t>中国</a:t>
            </a:r>
            <a:r>
              <a:rPr lang="zh-CN" altLang="en-US" dirty="0"/>
              <a:t>电子科技集团公司：北京人大金仓信息技术股份有限公司</a:t>
            </a:r>
            <a:r>
              <a:rPr lang="en-US" altLang="zh-CN" dirty="0"/>
              <a:t>——</a:t>
            </a:r>
            <a:r>
              <a:rPr lang="zh-CN" altLang="en-US" dirty="0">
                <a:solidFill>
                  <a:srgbClr val="FF0000"/>
                </a:solidFill>
              </a:rPr>
              <a:t>人大金仓</a:t>
            </a:r>
            <a:endParaRPr lang="en-US" altLang="zh-CN" dirty="0">
              <a:solidFill>
                <a:srgbClr val="FF0000"/>
              </a:solidFill>
            </a:endParaRPr>
          </a:p>
          <a:p>
            <a:r>
              <a:rPr lang="zh-CN" altLang="en-US" dirty="0"/>
              <a:t>天津南大通用数据技术股份有限公司</a:t>
            </a:r>
            <a:r>
              <a:rPr lang="en-US" altLang="zh-CN" dirty="0"/>
              <a:t>——</a:t>
            </a:r>
            <a:r>
              <a:rPr lang="zh-CN" altLang="en-US" dirty="0">
                <a:solidFill>
                  <a:srgbClr val="FF0000"/>
                </a:solidFill>
              </a:rPr>
              <a:t>南大通用</a:t>
            </a:r>
            <a:endParaRPr lang="en-US" altLang="zh-CN" dirty="0">
              <a:solidFill>
                <a:srgbClr val="FF0000"/>
              </a:solidFill>
            </a:endParaRPr>
          </a:p>
          <a:p>
            <a:r>
              <a:rPr lang="zh-CN" altLang="en-US" dirty="0"/>
              <a:t>中国航天科技集团公司：天津神舟通用数据技术有限公司</a:t>
            </a:r>
            <a:r>
              <a:rPr lang="en-US" altLang="zh-CN" dirty="0"/>
              <a:t>——</a:t>
            </a:r>
            <a:r>
              <a:rPr lang="zh-CN" altLang="en-US" dirty="0">
                <a:solidFill>
                  <a:srgbClr val="FF0000"/>
                </a:solidFill>
              </a:rPr>
              <a:t>神舟通用</a:t>
            </a:r>
          </a:p>
        </p:txBody>
      </p:sp>
      <p:sp>
        <p:nvSpPr>
          <p:cNvPr id="4" name="灯片编号占位符 3"/>
          <p:cNvSpPr>
            <a:spLocks noGrp="1"/>
          </p:cNvSpPr>
          <p:nvPr>
            <p:ph type="sldNum" sz="quarter" idx="12"/>
          </p:nvPr>
        </p:nvSpPr>
        <p:spPr/>
        <p:txBody>
          <a:bodyPr/>
          <a:lstStyle/>
          <a:p>
            <a:fld id="{FC915C1F-EB82-4491-ABED-A4A5245928E2}" type="slidenum">
              <a:rPr lang="zh-CN" altLang="en-US" smtClean="0"/>
              <a:t>11</a:t>
            </a:fld>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343" y="1845734"/>
            <a:ext cx="3336371" cy="3336371"/>
          </a:xfrm>
          <a:prstGeom prst="rect">
            <a:avLst/>
          </a:prstGeom>
        </p:spPr>
      </p:pic>
      <p:sp>
        <p:nvSpPr>
          <p:cNvPr id="9" name="左箭头 8"/>
          <p:cNvSpPr/>
          <p:nvPr/>
        </p:nvSpPr>
        <p:spPr>
          <a:xfrm>
            <a:off x="7794171" y="2362200"/>
            <a:ext cx="1099457" cy="3592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7962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6652" y="-4801"/>
            <a:ext cx="10058400" cy="1450757"/>
          </a:xfrm>
        </p:spPr>
        <p:txBody>
          <a:bodyPr/>
          <a:lstStyle/>
          <a:p>
            <a:r>
              <a:rPr lang="zh-CN" altLang="en-US" dirty="0"/>
              <a:t>发展与挑战</a:t>
            </a:r>
          </a:p>
        </p:txBody>
      </p:sp>
      <p:sp>
        <p:nvSpPr>
          <p:cNvPr id="6" name="灯片编号占位符 5"/>
          <p:cNvSpPr>
            <a:spLocks noGrp="1"/>
          </p:cNvSpPr>
          <p:nvPr>
            <p:ph type="sldNum" sz="quarter" idx="12"/>
          </p:nvPr>
        </p:nvSpPr>
        <p:spPr/>
        <p:txBody>
          <a:bodyPr/>
          <a:lstStyle/>
          <a:p>
            <a:fld id="{FC915C1F-EB82-4491-ABED-A4A5245928E2}" type="slidenum">
              <a:rPr lang="zh-CN" altLang="en-US" smtClean="0"/>
              <a:t>12</a:t>
            </a:fld>
            <a:endParaRPr lang="zh-CN" altLang="en-US"/>
          </a:p>
        </p:txBody>
      </p:sp>
      <p:sp>
        <p:nvSpPr>
          <p:cNvPr id="8" name="内容占位符 7"/>
          <p:cNvSpPr>
            <a:spLocks noGrp="1"/>
          </p:cNvSpPr>
          <p:nvPr>
            <p:ph idx="1"/>
          </p:nvPr>
        </p:nvSpPr>
        <p:spPr>
          <a:xfrm>
            <a:off x="894301" y="1805539"/>
            <a:ext cx="10572876" cy="4023360"/>
          </a:xfrm>
        </p:spPr>
        <p:txBody>
          <a:bodyPr>
            <a:noAutofit/>
          </a:bodyPr>
          <a:lstStyle/>
          <a:p>
            <a:r>
              <a:rPr lang="zh-CN" altLang="en-US" sz="2400" b="1" dirty="0"/>
              <a:t>国产化替代持续推进。</a:t>
            </a:r>
            <a:r>
              <a:rPr lang="zh-CN" altLang="en-US" sz="2400" dirty="0"/>
              <a:t>自 </a:t>
            </a:r>
            <a:r>
              <a:rPr lang="en-US" altLang="zh-CN" sz="2400" dirty="0"/>
              <a:t>2010 </a:t>
            </a:r>
            <a:r>
              <a:rPr lang="zh-CN" altLang="en-US" sz="2400" dirty="0"/>
              <a:t>年前后提出</a:t>
            </a:r>
            <a:r>
              <a:rPr lang="zh-CN" altLang="en-US" sz="2400" dirty="0">
                <a:solidFill>
                  <a:srgbClr val="FF0000"/>
                </a:solidFill>
              </a:rPr>
              <a:t>“去 </a:t>
            </a:r>
            <a:r>
              <a:rPr lang="en-US" altLang="zh-CN" sz="2400" dirty="0">
                <a:solidFill>
                  <a:srgbClr val="FF0000"/>
                </a:solidFill>
              </a:rPr>
              <a:t>IOE”</a:t>
            </a:r>
            <a:r>
              <a:rPr lang="zh-CN" altLang="en-US" sz="2400" dirty="0"/>
              <a:t>和 </a:t>
            </a:r>
            <a:r>
              <a:rPr lang="en-US" altLang="zh-CN" sz="2400" dirty="0"/>
              <a:t>13 </a:t>
            </a:r>
            <a:r>
              <a:rPr lang="zh-CN" altLang="en-US" sz="2400" dirty="0"/>
              <a:t>年</a:t>
            </a:r>
            <a:r>
              <a:rPr lang="zh-CN" altLang="en-US" sz="2400" dirty="0">
                <a:solidFill>
                  <a:srgbClr val="FF0000"/>
                </a:solidFill>
              </a:rPr>
              <a:t>棱镜门事件</a:t>
            </a:r>
            <a:r>
              <a:rPr lang="zh-CN" altLang="en-US" sz="2400" dirty="0"/>
              <a:t>影响后，我国一直在推动国产数据库</a:t>
            </a:r>
            <a:r>
              <a:rPr lang="zh-CN" altLang="en-US" sz="2400" dirty="0" smtClean="0"/>
              <a:t>持续发展成长，</a:t>
            </a:r>
            <a:r>
              <a:rPr lang="zh-CN" altLang="en-US" sz="2400" dirty="0">
                <a:solidFill>
                  <a:srgbClr val="FF0000"/>
                </a:solidFill>
              </a:rPr>
              <a:t>国产市占率从</a:t>
            </a:r>
            <a:r>
              <a:rPr lang="en-US" altLang="zh-CN" sz="2400" dirty="0">
                <a:solidFill>
                  <a:srgbClr val="FF0000"/>
                </a:solidFill>
              </a:rPr>
              <a:t>2009 </a:t>
            </a:r>
            <a:r>
              <a:rPr lang="zh-CN" altLang="en-US" sz="2400" dirty="0">
                <a:solidFill>
                  <a:srgbClr val="FF0000"/>
                </a:solidFill>
              </a:rPr>
              <a:t>年的 </a:t>
            </a:r>
            <a:r>
              <a:rPr lang="en-US" altLang="zh-CN" sz="2400" dirty="0">
                <a:solidFill>
                  <a:srgbClr val="FF0000"/>
                </a:solidFill>
              </a:rPr>
              <a:t>4.2%</a:t>
            </a:r>
            <a:r>
              <a:rPr lang="zh-CN" altLang="en-US" sz="2400" dirty="0">
                <a:solidFill>
                  <a:srgbClr val="FF0000"/>
                </a:solidFill>
              </a:rPr>
              <a:t>提升至 </a:t>
            </a:r>
            <a:r>
              <a:rPr lang="en-US" altLang="zh-CN" sz="2400" dirty="0">
                <a:solidFill>
                  <a:srgbClr val="FF0000"/>
                </a:solidFill>
              </a:rPr>
              <a:t>2019 </a:t>
            </a:r>
            <a:r>
              <a:rPr lang="zh-CN" altLang="en-US" sz="2400" dirty="0">
                <a:solidFill>
                  <a:srgbClr val="FF0000"/>
                </a:solidFill>
              </a:rPr>
              <a:t>年的 </a:t>
            </a:r>
            <a:r>
              <a:rPr lang="en-US" altLang="zh-CN" sz="2400" dirty="0">
                <a:solidFill>
                  <a:srgbClr val="FF0000"/>
                </a:solidFill>
              </a:rPr>
              <a:t>18.9%</a:t>
            </a:r>
            <a:r>
              <a:rPr lang="zh-CN" altLang="en-US" sz="2400" dirty="0">
                <a:solidFill>
                  <a:srgbClr val="FF0000"/>
                </a:solidFill>
              </a:rPr>
              <a:t>以上，</a:t>
            </a:r>
            <a:r>
              <a:rPr lang="zh-CN" altLang="en-US" sz="2400" dirty="0"/>
              <a:t>国产化仍有较大提升空间。</a:t>
            </a:r>
          </a:p>
          <a:p>
            <a:r>
              <a:rPr lang="zh-CN" altLang="en-US" sz="2400" b="1" dirty="0"/>
              <a:t>国内数据库市场面临</a:t>
            </a:r>
            <a:r>
              <a:rPr lang="zh-CN" altLang="en-US" sz="2400" b="1" dirty="0">
                <a:solidFill>
                  <a:srgbClr val="FF0000"/>
                </a:solidFill>
              </a:rPr>
              <a:t>新入跨界巨头的竞争</a:t>
            </a:r>
            <a:r>
              <a:rPr lang="zh-CN" altLang="en-US" sz="2400" b="1" dirty="0"/>
              <a:t>，南大通用、人大金仓和武汉达梦等传统数据库公司份额有所下降。</a:t>
            </a:r>
            <a:r>
              <a:rPr lang="zh-CN" altLang="en-US" sz="2400" dirty="0">
                <a:solidFill>
                  <a:srgbClr val="FF0000"/>
                </a:solidFill>
              </a:rPr>
              <a:t>华为、阿里 </a:t>
            </a:r>
            <a:r>
              <a:rPr lang="en-US" altLang="zh-CN" sz="2400" dirty="0">
                <a:solidFill>
                  <a:srgbClr val="FF0000"/>
                </a:solidFill>
              </a:rPr>
              <a:t>2019 </a:t>
            </a:r>
            <a:r>
              <a:rPr lang="zh-CN" altLang="en-US" sz="2400" dirty="0">
                <a:solidFill>
                  <a:srgbClr val="FF0000"/>
                </a:solidFill>
              </a:rPr>
              <a:t>年起将自研数据库推入市场并进行大力的商业推广，加剧国内数据库市场竞争。</a:t>
            </a:r>
            <a:endParaRPr lang="zh-CN" altLang="en-US" sz="2400" dirty="0"/>
          </a:p>
        </p:txBody>
      </p:sp>
    </p:spTree>
    <p:extLst>
      <p:ext uri="{BB962C8B-B14F-4D97-AF65-F5344CB8AC3E}">
        <p14:creationId xmlns:p14="http://schemas.microsoft.com/office/powerpoint/2010/main" val="3288079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57199" y="594359"/>
            <a:ext cx="3396343" cy="2286000"/>
          </a:xfrm>
        </p:spPr>
        <p:txBody>
          <a:bodyPr>
            <a:noAutofit/>
          </a:bodyPr>
          <a:lstStyle/>
          <a:p>
            <a:r>
              <a:rPr lang="zh-CN" altLang="en-US" sz="6000" dirty="0">
                <a:latin typeface="微软雅黑" panose="020B0503020204020204" pitchFamily="34" charset="-122"/>
                <a:ea typeface="微软雅黑" panose="020B0503020204020204" pitchFamily="34" charset="-122"/>
              </a:rPr>
              <a:t>聚焦国内</a:t>
            </a:r>
            <a:r>
              <a:rPr lang="en-US" altLang="zh-CN" sz="6000" dirty="0">
                <a:latin typeface="微软雅黑" panose="020B0503020204020204" pitchFamily="34" charset="-122"/>
                <a:ea typeface="微软雅黑" panose="020B0503020204020204" pitchFamily="34" charset="-122"/>
              </a:rPr>
              <a:t/>
            </a:r>
            <a:br>
              <a:rPr lang="en-US" altLang="zh-CN" sz="6000" dirty="0">
                <a:latin typeface="微软雅黑" panose="020B0503020204020204" pitchFamily="34" charset="-122"/>
                <a:ea typeface="微软雅黑" panose="020B0503020204020204" pitchFamily="34" charset="-122"/>
              </a:rPr>
            </a:br>
            <a:r>
              <a:rPr lang="zh-CN" altLang="en-US" sz="6000" dirty="0">
                <a:latin typeface="微软雅黑" panose="020B0503020204020204" pitchFamily="34" charset="-122"/>
                <a:ea typeface="微软雅黑" panose="020B0503020204020204" pitchFamily="34" charset="-122"/>
              </a:rPr>
              <a:t>企业</a:t>
            </a:r>
            <a:endParaRPr lang="zh-CN" altLang="en-US" sz="6000" dirty="0"/>
          </a:p>
        </p:txBody>
      </p:sp>
      <p:sp>
        <p:nvSpPr>
          <p:cNvPr id="9" name="内容占位符 8"/>
          <p:cNvSpPr>
            <a:spLocks noGrp="1"/>
          </p:cNvSpPr>
          <p:nvPr>
            <p:ph idx="1"/>
          </p:nvPr>
        </p:nvSpPr>
        <p:spPr>
          <a:xfrm>
            <a:off x="4539343" y="1934935"/>
            <a:ext cx="6492240" cy="2821577"/>
          </a:xfrm>
        </p:spPr>
        <p:txBody>
          <a:bodyPr>
            <a:normAutofit/>
          </a:bodyPr>
          <a:lstStyle/>
          <a:p>
            <a:pPr marL="0" indent="0">
              <a:buNone/>
            </a:pPr>
            <a:r>
              <a:rPr lang="zh-CN" altLang="en-US" sz="6000" dirty="0">
                <a:latin typeface="微软雅黑" panose="020B0503020204020204" pitchFamily="34" charset="-122"/>
                <a:ea typeface="微软雅黑" panose="020B0503020204020204" pitchFamily="34" charset="-122"/>
              </a:rPr>
              <a:t>达梦数据库</a:t>
            </a:r>
          </a:p>
        </p:txBody>
      </p:sp>
      <p:sp>
        <p:nvSpPr>
          <p:cNvPr id="10" name="文本占位符 9"/>
          <p:cNvSpPr>
            <a:spLocks noGrp="1"/>
          </p:cNvSpPr>
          <p:nvPr>
            <p:ph type="body" sz="half" idx="2"/>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637052"/>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50" b="0" i="0" u="none" strike="noStrike" kern="1200" cap="none" spc="0" normalizeH="0" baseline="0" noProof="0">
              <a:ln>
                <a:noFill/>
              </a:ln>
              <a:solidFill>
                <a:srgbClr val="637052"/>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35091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968" y="558192"/>
            <a:ext cx="10058400" cy="862417"/>
          </a:xfrm>
        </p:spPr>
        <p:txBody>
          <a:bodyPr>
            <a:normAutofit/>
          </a:bodyPr>
          <a:lstStyle/>
          <a:p>
            <a:r>
              <a:rPr lang="zh-CN" altLang="en-US" dirty="0">
                <a:solidFill>
                  <a:srgbClr val="1C2682"/>
                </a:solidFill>
              </a:rPr>
              <a:t>从华中大走向全国</a:t>
            </a:r>
            <a:endParaRPr lang="zh-CN" altLang="en-US" dirty="0"/>
          </a:p>
        </p:txBody>
      </p:sp>
      <p:sp>
        <p:nvSpPr>
          <p:cNvPr id="7" name="矩形 6"/>
          <p:cNvSpPr/>
          <p:nvPr/>
        </p:nvSpPr>
        <p:spPr>
          <a:xfrm>
            <a:off x="3803573" y="1574875"/>
            <a:ext cx="7675538" cy="3785652"/>
          </a:xfrm>
          <a:prstGeom prst="rect">
            <a:avLst/>
          </a:prstGeom>
        </p:spPr>
        <p:txBody>
          <a:bodyPr/>
          <a:lstStyle/>
          <a:p>
            <a:pPr marL="285750" marR="0" lvl="1" indent="-285750" algn="l" defTabSz="914400" rtl="0" eaLnBrk="0" fontAlgn="auto" latinLnBrk="0" hangingPunct="0">
              <a:lnSpc>
                <a:spcPct val="150000"/>
              </a:lnSpc>
              <a:spcBef>
                <a:spcPts val="0"/>
              </a:spcBef>
              <a:spcAft>
                <a:spcPts val="0"/>
              </a:spcAft>
              <a:buClr>
                <a:srgbClr val="C00000"/>
              </a:buClr>
              <a:buSzTx/>
              <a:buFont typeface="Wingdings" panose="05000000000000000000" pitchFamily="2" charset="2"/>
              <a:buChar char="ü"/>
              <a:tabLst/>
              <a:defRPr/>
            </a:pP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p:nvSpPr>
        <p:spPr>
          <a:xfrm>
            <a:off x="3422954" y="5283125"/>
            <a:ext cx="8127242"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mn-cs"/>
              </a:rPr>
              <a:t>始终</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坚持独立研发产品，拥有完全自主知识产权的数据库管理系统、数据中心、商务智能套件及整体的数据解决方案。</a:t>
            </a:r>
          </a:p>
        </p:txBody>
      </p:sp>
      <p:grpSp>
        <p:nvGrpSpPr>
          <p:cNvPr id="9" name="组合 8"/>
          <p:cNvGrpSpPr/>
          <p:nvPr/>
        </p:nvGrpSpPr>
        <p:grpSpPr>
          <a:xfrm>
            <a:off x="3992360" y="2066070"/>
            <a:ext cx="6614680" cy="2803261"/>
            <a:chOff x="2149475" y="2443163"/>
            <a:chExt cx="5033963" cy="1971675"/>
          </a:xfrm>
        </p:grpSpPr>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9475" y="2676525"/>
              <a:ext cx="1009650"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963" y="2676525"/>
              <a:ext cx="11334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713" y="2443163"/>
              <a:ext cx="23145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矩形 12"/>
          <p:cNvSpPr/>
          <p:nvPr/>
        </p:nvSpPr>
        <p:spPr>
          <a:xfrm>
            <a:off x="1130968" y="2743115"/>
            <a:ext cx="1489500" cy="1316804"/>
          </a:xfrm>
          <a:prstGeom prst="rect">
            <a:avLst/>
          </a:prstGeom>
          <a:blipFill>
            <a:blip r:embed="rId5"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矩形 13"/>
          <p:cNvSpPr/>
          <p:nvPr/>
        </p:nvSpPr>
        <p:spPr>
          <a:xfrm>
            <a:off x="1130968" y="4869331"/>
            <a:ext cx="1489500" cy="1316803"/>
          </a:xfrm>
          <a:prstGeom prst="rect">
            <a:avLst/>
          </a:prstGeom>
          <a:blipFill>
            <a:blip r:embed="rId6" cstate="print">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文本框 3"/>
          <p:cNvSpPr txBox="1"/>
          <p:nvPr/>
        </p:nvSpPr>
        <p:spPr>
          <a:xfrm>
            <a:off x="931497" y="1756611"/>
            <a:ext cx="1940560"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源于</a:t>
            </a:r>
          </a:p>
        </p:txBody>
      </p:sp>
      <p:sp>
        <p:nvSpPr>
          <p:cNvPr id="16" name="文本框 18"/>
          <p:cNvSpPr txBox="1"/>
          <p:nvPr/>
        </p:nvSpPr>
        <p:spPr>
          <a:xfrm>
            <a:off x="849731" y="4379962"/>
            <a:ext cx="1940560"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战略参股</a:t>
            </a:r>
          </a:p>
        </p:txBody>
      </p:sp>
      <p:cxnSp>
        <p:nvCxnSpPr>
          <p:cNvPr id="17" name="直接连接符 16"/>
          <p:cNvCxnSpPr/>
          <p:nvPr/>
        </p:nvCxnSpPr>
        <p:spPr>
          <a:xfrm flipH="1">
            <a:off x="3072713" y="1756611"/>
            <a:ext cx="7371" cy="464327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225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968" y="558192"/>
            <a:ext cx="10058400" cy="862417"/>
          </a:xfrm>
        </p:spPr>
        <p:txBody>
          <a:bodyPr>
            <a:normAutofit/>
          </a:bodyPr>
          <a:lstStyle/>
          <a:p>
            <a:r>
              <a:rPr lang="zh-CN" altLang="en-US" dirty="0">
                <a:solidFill>
                  <a:srgbClr val="1C2682"/>
                </a:solidFill>
              </a:rPr>
              <a:t>市场影响</a:t>
            </a:r>
            <a:endParaRPr lang="zh-CN" altLang="en-US" dirty="0"/>
          </a:p>
        </p:txBody>
      </p:sp>
      <p:sp>
        <p:nvSpPr>
          <p:cNvPr id="7" name="矩形 6"/>
          <p:cNvSpPr/>
          <p:nvPr/>
        </p:nvSpPr>
        <p:spPr>
          <a:xfrm>
            <a:off x="3803573" y="1574875"/>
            <a:ext cx="7675538" cy="3785652"/>
          </a:xfrm>
          <a:prstGeom prst="rect">
            <a:avLst/>
          </a:prstGeom>
        </p:spPr>
        <p:txBody>
          <a:bodyPr/>
          <a:lstStyle/>
          <a:p>
            <a:pPr marL="285750" marR="0" lvl="1" indent="-285750" algn="l" defTabSz="914400" rtl="0" eaLnBrk="0" fontAlgn="auto" latinLnBrk="0" hangingPunct="0">
              <a:lnSpc>
                <a:spcPct val="150000"/>
              </a:lnSpc>
              <a:spcBef>
                <a:spcPts val="0"/>
              </a:spcBef>
              <a:spcAft>
                <a:spcPts val="0"/>
              </a:spcAft>
              <a:buClr>
                <a:srgbClr val="C00000"/>
              </a:buClr>
              <a:buSzTx/>
              <a:buFont typeface="Wingdings" panose="05000000000000000000" pitchFamily="2" charset="2"/>
              <a:buChar char="ü"/>
              <a:tabLst/>
              <a:defRPr/>
            </a:pPr>
            <a:endPar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18" name="矩形 17"/>
          <p:cNvSpPr/>
          <p:nvPr/>
        </p:nvSpPr>
        <p:spPr>
          <a:xfrm>
            <a:off x="3314065" y="3801413"/>
            <a:ext cx="2857500" cy="30670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2019</a:t>
            </a:r>
            <a:r>
              <a:rPr kumimoji="0" lang="zh-CN" altLang="en-US"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年市场占有率</a:t>
            </a:r>
          </a:p>
        </p:txBody>
      </p:sp>
      <p:pic>
        <p:nvPicPr>
          <p:cNvPr id="19" name="图片 9"/>
          <p:cNvPicPr>
            <a:picLocks noChangeAspect="1" noChangeArrowheads="1"/>
          </p:cNvPicPr>
          <p:nvPr>
            <p:custDataLst>
              <p:tags r:id="rId1"/>
            </p:custDataLst>
          </p:nvPr>
        </p:nvPicPr>
        <p:blipFill>
          <a:blip r:embed="rId8">
            <a:extLst>
              <a:ext uri="{28A0092B-C50C-407E-A947-70E740481C1C}">
                <a14:useLocalDpi xmlns:a14="http://schemas.microsoft.com/office/drawing/2010/main" val="0"/>
              </a:ext>
            </a:extLst>
          </a:blip>
          <a:srcRect/>
          <a:stretch>
            <a:fillRect/>
          </a:stretch>
        </p:blipFill>
        <p:spPr bwMode="auto">
          <a:xfrm>
            <a:off x="9942195" y="1834818"/>
            <a:ext cx="1418590" cy="1928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8"/>
          <p:cNvPicPr>
            <a:picLocks noChangeAspect="1" noChangeArrowheads="1"/>
          </p:cNvPicPr>
          <p:nvPr>
            <p:custDataLst>
              <p:tags r:id="rId2"/>
            </p:custDataLst>
          </p:nvPr>
        </p:nvPicPr>
        <p:blipFill>
          <a:blip r:embed="rId9">
            <a:extLst>
              <a:ext uri="{28A0092B-C50C-407E-A947-70E740481C1C}">
                <a14:useLocalDpi xmlns:a14="http://schemas.microsoft.com/office/drawing/2010/main" val="0"/>
              </a:ext>
            </a:extLst>
          </a:blip>
          <a:srcRect/>
          <a:stretch>
            <a:fillRect/>
          </a:stretch>
        </p:blipFill>
        <p:spPr bwMode="auto">
          <a:xfrm>
            <a:off x="8364220" y="1834818"/>
            <a:ext cx="1369695"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8251190" y="3801413"/>
            <a:ext cx="164909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2017</a:t>
            </a:r>
            <a:r>
              <a:rPr kumimoji="0" lang="zh-CN" altLang="en-US"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年市场占有率</a:t>
            </a:r>
          </a:p>
        </p:txBody>
      </p:sp>
      <p:sp>
        <p:nvSpPr>
          <p:cNvPr id="22" name="矩形 21"/>
          <p:cNvSpPr/>
          <p:nvPr/>
        </p:nvSpPr>
        <p:spPr>
          <a:xfrm>
            <a:off x="9942195" y="3801413"/>
            <a:ext cx="1696085" cy="30670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2016</a:t>
            </a:r>
            <a:r>
              <a:rPr kumimoji="0" lang="zh-CN" altLang="en-US"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年市场占有率</a:t>
            </a:r>
          </a:p>
        </p:txBody>
      </p:sp>
      <p:sp>
        <p:nvSpPr>
          <p:cNvPr id="23" name="矩形 22"/>
          <p:cNvSpPr/>
          <p:nvPr/>
        </p:nvSpPr>
        <p:spPr>
          <a:xfrm>
            <a:off x="7531100" y="4675173"/>
            <a:ext cx="4107180" cy="36830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率先打入海外市场的国产数据库品牌</a:t>
            </a:r>
          </a:p>
        </p:txBody>
      </p:sp>
      <p:pic>
        <p:nvPicPr>
          <p:cNvPr id="25" name="图片 24"/>
          <p:cNvPicPr>
            <a:picLocks noChangeAspect="1"/>
          </p:cNvPicPr>
          <p:nvPr>
            <p:custDataLst>
              <p:tags r:id="rId3"/>
            </p:custDataLst>
          </p:nvPr>
        </p:nvPicPr>
        <p:blipFill>
          <a:blip r:embed="rId10"/>
          <a:stretch>
            <a:fillRect/>
          </a:stretch>
        </p:blipFill>
        <p:spPr>
          <a:xfrm>
            <a:off x="594995" y="1884983"/>
            <a:ext cx="2326005" cy="4139565"/>
          </a:xfrm>
          <a:prstGeom prst="rect">
            <a:avLst/>
          </a:prstGeom>
        </p:spPr>
      </p:pic>
      <p:pic>
        <p:nvPicPr>
          <p:cNvPr id="26" name="图片 25"/>
          <p:cNvPicPr>
            <a:picLocks noChangeAspect="1"/>
          </p:cNvPicPr>
          <p:nvPr/>
        </p:nvPicPr>
        <p:blipFill>
          <a:blip r:embed="rId11"/>
          <a:srcRect l="3954" r="-565"/>
          <a:stretch>
            <a:fillRect/>
          </a:stretch>
        </p:blipFill>
        <p:spPr>
          <a:xfrm>
            <a:off x="3364230" y="1834818"/>
            <a:ext cx="3258185" cy="1991995"/>
          </a:xfrm>
          <a:prstGeom prst="rect">
            <a:avLst/>
          </a:prstGeom>
        </p:spPr>
      </p:pic>
      <p:pic>
        <p:nvPicPr>
          <p:cNvPr id="27" name="图片 1" descr="2018-2019  占有率"/>
          <p:cNvPicPr>
            <a:picLocks noChangeAspect="1" noChangeArrowheads="1"/>
          </p:cNvPicPr>
          <p:nvPr>
            <p:custDataLst>
              <p:tags r:id="rId4"/>
            </p:custDataLst>
          </p:nvPr>
        </p:nvPicPr>
        <p:blipFill>
          <a:blip r:embed="rId12">
            <a:extLst>
              <a:ext uri="{28A0092B-C50C-407E-A947-70E740481C1C}">
                <a14:useLocalDpi xmlns:a14="http://schemas.microsoft.com/office/drawing/2010/main" val="0"/>
              </a:ext>
            </a:extLst>
          </a:blip>
          <a:srcRect/>
          <a:stretch>
            <a:fillRect/>
          </a:stretch>
        </p:blipFill>
        <p:spPr bwMode="auto">
          <a:xfrm>
            <a:off x="6721475" y="1837667"/>
            <a:ext cx="1299210" cy="188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p:nvPr/>
        </p:nvSpPr>
        <p:spPr>
          <a:xfrm>
            <a:off x="5942330" y="3807763"/>
            <a:ext cx="2857500" cy="30670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2018</a:t>
            </a:r>
            <a:r>
              <a:rPr kumimoji="0" lang="zh-CN" altLang="en-US" sz="1400" b="1"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rPr>
              <a:t>年市场占有率</a:t>
            </a:r>
          </a:p>
        </p:txBody>
      </p:sp>
      <p:sp>
        <p:nvSpPr>
          <p:cNvPr id="29" name="文本框 28"/>
          <p:cNvSpPr txBox="1"/>
          <p:nvPr/>
        </p:nvSpPr>
        <p:spPr>
          <a:xfrm>
            <a:off x="7696835" y="5004738"/>
            <a:ext cx="3941445" cy="866140"/>
          </a:xfrm>
          <a:prstGeom prst="rect">
            <a:avLst/>
          </a:prstGeom>
          <a:noFill/>
        </p:spPr>
        <p:txBody>
          <a:bodyPr wrap="square" rtlCol="0" anchor="t">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在泰国、印尼、埃塞俄比亚、保加利亚、尼日利亚、津巴布韦、韩国、俄罗斯等海外市场取得了重大突破。</a:t>
            </a:r>
          </a:p>
        </p:txBody>
      </p:sp>
      <p:pic>
        <p:nvPicPr>
          <p:cNvPr id="30" name="图片 1"/>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3274060" y="4197979"/>
            <a:ext cx="3756025" cy="210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896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968" y="558192"/>
            <a:ext cx="10058400" cy="862417"/>
          </a:xfrm>
        </p:spPr>
        <p:txBody>
          <a:bodyPr>
            <a:normAutofit/>
          </a:bodyPr>
          <a:lstStyle/>
          <a:p>
            <a:r>
              <a:rPr lang="zh-CN" altLang="en-US" dirty="0">
                <a:solidFill>
                  <a:srgbClr val="1C2682"/>
                </a:solidFill>
              </a:rPr>
              <a:t>独立研发的技术路线</a:t>
            </a:r>
            <a:endParaRPr lang="zh-CN" altLang="en-US" dirty="0"/>
          </a:p>
        </p:txBody>
      </p:sp>
      <p:pic>
        <p:nvPicPr>
          <p:cNvPr id="16" name="图形 1"/>
          <p:cNvPicPr>
            <a:picLocks noChangeAspect="1"/>
          </p:cNvPicPr>
          <p:nvPr/>
        </p:nvPicPr>
        <p:blipFill>
          <a:blip r:embed="rId3" cstate="print"/>
          <a:stretch>
            <a:fillRect/>
          </a:stretch>
        </p:blipFill>
        <p:spPr>
          <a:xfrm>
            <a:off x="7965556" y="1725352"/>
            <a:ext cx="3406692" cy="4051233"/>
          </a:xfrm>
          <a:prstGeom prst="rect">
            <a:avLst/>
          </a:prstGeom>
        </p:spPr>
      </p:pic>
      <p:grpSp>
        <p:nvGrpSpPr>
          <p:cNvPr id="17" name="组合 16"/>
          <p:cNvGrpSpPr/>
          <p:nvPr/>
        </p:nvGrpSpPr>
        <p:grpSpPr>
          <a:xfrm>
            <a:off x="1592981" y="2855012"/>
            <a:ext cx="4649002" cy="3391784"/>
            <a:chOff x="5789084" y="2039938"/>
            <a:chExt cx="6000750" cy="4441825"/>
          </a:xfrm>
        </p:grpSpPr>
        <p:sp>
          <p:nvSpPr>
            <p:cNvPr id="24" name="Freeform 29"/>
            <p:cNvSpPr/>
            <p:nvPr/>
          </p:nvSpPr>
          <p:spPr bwMode="auto">
            <a:xfrm>
              <a:off x="9840385" y="5035550"/>
              <a:ext cx="1949449" cy="1289050"/>
            </a:xfrm>
            <a:custGeom>
              <a:avLst/>
              <a:gdLst>
                <a:gd name="T0" fmla="*/ 2147483647 w 921"/>
                <a:gd name="T1" fmla="*/ 2147483647 h 812"/>
                <a:gd name="T2" fmla="*/ 2147483647 w 921"/>
                <a:gd name="T3" fmla="*/ 2147483647 h 812"/>
                <a:gd name="T4" fmla="*/ 2147483647 w 921"/>
                <a:gd name="T5" fmla="*/ 0 h 812"/>
                <a:gd name="T6" fmla="*/ 0 w 921"/>
                <a:gd name="T7" fmla="*/ 2147483647 h 812"/>
                <a:gd name="T8" fmla="*/ 2147483647 w 921"/>
                <a:gd name="T9" fmla="*/ 2147483647 h 812"/>
                <a:gd name="T10" fmla="*/ 0 60000 65536"/>
                <a:gd name="T11" fmla="*/ 0 60000 65536"/>
                <a:gd name="T12" fmla="*/ 0 60000 65536"/>
                <a:gd name="T13" fmla="*/ 0 60000 65536"/>
                <a:gd name="T14" fmla="*/ 0 60000 65536"/>
                <a:gd name="T15" fmla="*/ 0 w 921"/>
                <a:gd name="T16" fmla="*/ 0 h 812"/>
                <a:gd name="T17" fmla="*/ 921 w 921"/>
                <a:gd name="T18" fmla="*/ 812 h 812"/>
              </a:gdLst>
              <a:ahLst/>
              <a:cxnLst>
                <a:cxn ang="T10">
                  <a:pos x="T0" y="T1"/>
                </a:cxn>
                <a:cxn ang="T11">
                  <a:pos x="T2" y="T3"/>
                </a:cxn>
                <a:cxn ang="T12">
                  <a:pos x="T4" y="T5"/>
                </a:cxn>
                <a:cxn ang="T13">
                  <a:pos x="T6" y="T7"/>
                </a:cxn>
                <a:cxn ang="T14">
                  <a:pos x="T8" y="T9"/>
                </a:cxn>
              </a:cxnLst>
              <a:rect l="T15" t="T16" r="T17" b="T18"/>
              <a:pathLst>
                <a:path w="921" h="812">
                  <a:moveTo>
                    <a:pt x="921" y="504"/>
                  </a:moveTo>
                  <a:lnTo>
                    <a:pt x="919" y="283"/>
                  </a:lnTo>
                  <a:lnTo>
                    <a:pt x="921" y="0"/>
                  </a:lnTo>
                  <a:lnTo>
                    <a:pt x="0" y="327"/>
                  </a:lnTo>
                  <a:lnTo>
                    <a:pt x="196" y="812"/>
                  </a:lnTo>
                </a:path>
              </a:pathLst>
            </a:custGeom>
            <a:gradFill rotWithShape="1">
              <a:gsLst>
                <a:gs pos="0">
                  <a:srgbClr val="808080"/>
                </a:gs>
                <a:gs pos="100000">
                  <a:srgbClr val="FFFFFF">
                    <a:alpha val="0"/>
                  </a:srgbClr>
                </a:gs>
              </a:gsLst>
              <a:lin ang="0" scaled="1"/>
            </a:gradFill>
            <a:ln w="57150">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1" name="Freeform 11"/>
            <p:cNvSpPr/>
            <p:nvPr/>
          </p:nvSpPr>
          <p:spPr bwMode="auto">
            <a:xfrm>
              <a:off x="6800851" y="5272089"/>
              <a:ext cx="3088216" cy="1196975"/>
            </a:xfrm>
            <a:custGeom>
              <a:avLst/>
              <a:gdLst>
                <a:gd name="T0" fmla="*/ 2147483647 w 1459"/>
                <a:gd name="T1" fmla="*/ 2147483647 h 754"/>
                <a:gd name="T2" fmla="*/ 2147483647 w 1459"/>
                <a:gd name="T3" fmla="*/ 0 h 754"/>
                <a:gd name="T4" fmla="*/ 0 w 1459"/>
                <a:gd name="T5" fmla="*/ 2147483647 h 754"/>
                <a:gd name="T6" fmla="*/ 2147483647 w 1459"/>
                <a:gd name="T7" fmla="*/ 2147483647 h 754"/>
                <a:gd name="T8" fmla="*/ 2147483647 w 1459"/>
                <a:gd name="T9" fmla="*/ 2147483647 h 754"/>
                <a:gd name="T10" fmla="*/ 0 60000 65536"/>
                <a:gd name="T11" fmla="*/ 0 60000 65536"/>
                <a:gd name="T12" fmla="*/ 0 60000 65536"/>
                <a:gd name="T13" fmla="*/ 0 60000 65536"/>
                <a:gd name="T14" fmla="*/ 0 60000 65536"/>
                <a:gd name="T15" fmla="*/ 0 w 1459"/>
                <a:gd name="T16" fmla="*/ 0 h 754"/>
                <a:gd name="T17" fmla="*/ 1459 w 1459"/>
                <a:gd name="T18" fmla="*/ 754 h 754"/>
              </a:gdLst>
              <a:ahLst/>
              <a:cxnLst>
                <a:cxn ang="T10">
                  <a:pos x="T0" y="T1"/>
                </a:cxn>
                <a:cxn ang="T11">
                  <a:pos x="T2" y="T3"/>
                </a:cxn>
                <a:cxn ang="T12">
                  <a:pos x="T4" y="T5"/>
                </a:cxn>
                <a:cxn ang="T13">
                  <a:pos x="T6" y="T7"/>
                </a:cxn>
                <a:cxn ang="T14">
                  <a:pos x="T8" y="T9"/>
                </a:cxn>
              </a:cxnLst>
              <a:rect l="T15" t="T16" r="T17" b="T18"/>
              <a:pathLst>
                <a:path w="1459" h="754">
                  <a:moveTo>
                    <a:pt x="1082" y="60"/>
                  </a:moveTo>
                  <a:lnTo>
                    <a:pt x="364" y="0"/>
                  </a:lnTo>
                  <a:lnTo>
                    <a:pt x="0" y="605"/>
                  </a:lnTo>
                  <a:lnTo>
                    <a:pt x="1459" y="754"/>
                  </a:lnTo>
                  <a:lnTo>
                    <a:pt x="1082" y="60"/>
                  </a:lnTo>
                  <a:close/>
                </a:path>
              </a:pathLst>
            </a:custGeom>
            <a:gradFill rotWithShape="0">
              <a:gsLst>
                <a:gs pos="0">
                  <a:srgbClr val="CCECFF"/>
                </a:gs>
                <a:gs pos="100000">
                  <a:srgbClr val="0033CC"/>
                </a:gs>
              </a:gsLst>
              <a:lin ang="540000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2" name="Freeform 13"/>
            <p:cNvSpPr/>
            <p:nvPr/>
          </p:nvSpPr>
          <p:spPr bwMode="auto">
            <a:xfrm>
              <a:off x="8337551" y="2192338"/>
              <a:ext cx="2531533" cy="1943100"/>
            </a:xfrm>
            <a:custGeom>
              <a:avLst/>
              <a:gdLst>
                <a:gd name="T0" fmla="*/ 0 w 1196"/>
                <a:gd name="T1" fmla="*/ 2147483647 h 1224"/>
                <a:gd name="T2" fmla="*/ 2147483647 w 1196"/>
                <a:gd name="T3" fmla="*/ 0 h 1224"/>
                <a:gd name="T4" fmla="*/ 2147483647 w 1196"/>
                <a:gd name="T5" fmla="*/ 2147483647 h 1224"/>
                <a:gd name="T6" fmla="*/ 2147483647 w 1196"/>
                <a:gd name="T7" fmla="*/ 2147483647 h 1224"/>
                <a:gd name="T8" fmla="*/ 0 w 1196"/>
                <a:gd name="T9" fmla="*/ 2147483647 h 1224"/>
                <a:gd name="T10" fmla="*/ 0 60000 65536"/>
                <a:gd name="T11" fmla="*/ 0 60000 65536"/>
                <a:gd name="T12" fmla="*/ 0 60000 65536"/>
                <a:gd name="T13" fmla="*/ 0 60000 65536"/>
                <a:gd name="T14" fmla="*/ 0 60000 65536"/>
                <a:gd name="T15" fmla="*/ 0 w 1196"/>
                <a:gd name="T16" fmla="*/ 0 h 1224"/>
                <a:gd name="T17" fmla="*/ 1196 w 1196"/>
                <a:gd name="T18" fmla="*/ 1224 h 1224"/>
              </a:gdLst>
              <a:ahLst/>
              <a:cxnLst>
                <a:cxn ang="T10">
                  <a:pos x="T0" y="T1"/>
                </a:cxn>
                <a:cxn ang="T11">
                  <a:pos x="T2" y="T3"/>
                </a:cxn>
                <a:cxn ang="T12">
                  <a:pos x="T4" y="T5"/>
                </a:cxn>
                <a:cxn ang="T13">
                  <a:pos x="T6" y="T7"/>
                </a:cxn>
                <a:cxn ang="T14">
                  <a:pos x="T8" y="T9"/>
                </a:cxn>
              </a:cxnLst>
              <a:rect l="T15" t="T16" r="T17" b="T18"/>
              <a:pathLst>
                <a:path w="1196" h="1224">
                  <a:moveTo>
                    <a:pt x="0" y="660"/>
                  </a:moveTo>
                  <a:lnTo>
                    <a:pt x="4" y="0"/>
                  </a:lnTo>
                  <a:lnTo>
                    <a:pt x="1196" y="1138"/>
                  </a:lnTo>
                  <a:lnTo>
                    <a:pt x="584" y="1224"/>
                  </a:lnTo>
                  <a:lnTo>
                    <a:pt x="0" y="660"/>
                  </a:lnTo>
                  <a:close/>
                </a:path>
              </a:pathLst>
            </a:custGeom>
            <a:gradFill rotWithShape="0">
              <a:gsLst>
                <a:gs pos="0">
                  <a:srgbClr val="CCFFFF"/>
                </a:gs>
                <a:gs pos="100000">
                  <a:srgbClr val="0066CC"/>
                </a:gs>
              </a:gsLst>
              <a:path path="rect">
                <a:fillToRect t="100000" r="100000"/>
              </a:path>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3" name="Freeform 14"/>
            <p:cNvSpPr/>
            <p:nvPr/>
          </p:nvSpPr>
          <p:spPr bwMode="auto">
            <a:xfrm>
              <a:off x="9099551" y="3998913"/>
              <a:ext cx="1769533" cy="2482850"/>
            </a:xfrm>
            <a:custGeom>
              <a:avLst/>
              <a:gdLst>
                <a:gd name="T0" fmla="*/ 2147483647 w 836"/>
                <a:gd name="T1" fmla="*/ 2147483647 h 1564"/>
                <a:gd name="T2" fmla="*/ 0 w 836"/>
                <a:gd name="T3" fmla="*/ 2147483647 h 1564"/>
                <a:gd name="T4" fmla="*/ 2147483647 w 836"/>
                <a:gd name="T5" fmla="*/ 2147483647 h 1564"/>
                <a:gd name="T6" fmla="*/ 2147483647 w 836"/>
                <a:gd name="T7" fmla="*/ 0 h 1564"/>
                <a:gd name="T8" fmla="*/ 2147483647 w 836"/>
                <a:gd name="T9" fmla="*/ 2147483647 h 1564"/>
                <a:gd name="T10" fmla="*/ 0 60000 65536"/>
                <a:gd name="T11" fmla="*/ 0 60000 65536"/>
                <a:gd name="T12" fmla="*/ 0 60000 65536"/>
                <a:gd name="T13" fmla="*/ 0 60000 65536"/>
                <a:gd name="T14" fmla="*/ 0 60000 65536"/>
                <a:gd name="T15" fmla="*/ 0 w 836"/>
                <a:gd name="T16" fmla="*/ 0 h 1564"/>
                <a:gd name="T17" fmla="*/ 836 w 836"/>
                <a:gd name="T18" fmla="*/ 1564 h 1564"/>
              </a:gdLst>
              <a:ahLst/>
              <a:cxnLst>
                <a:cxn ang="T10">
                  <a:pos x="T0" y="T1"/>
                </a:cxn>
                <a:cxn ang="T11">
                  <a:pos x="T2" y="T3"/>
                </a:cxn>
                <a:cxn ang="T12">
                  <a:pos x="T4" y="T5"/>
                </a:cxn>
                <a:cxn ang="T13">
                  <a:pos x="T6" y="T7"/>
                </a:cxn>
                <a:cxn ang="T14">
                  <a:pos x="T8" y="T9"/>
                </a:cxn>
              </a:cxnLst>
              <a:rect l="T15" t="T16" r="T17" b="T18"/>
              <a:pathLst>
                <a:path w="836" h="1564">
                  <a:moveTo>
                    <a:pt x="228" y="90"/>
                  </a:moveTo>
                  <a:lnTo>
                    <a:pt x="0" y="856"/>
                  </a:lnTo>
                  <a:lnTo>
                    <a:pt x="380" y="1564"/>
                  </a:lnTo>
                  <a:lnTo>
                    <a:pt x="836" y="0"/>
                  </a:lnTo>
                  <a:lnTo>
                    <a:pt x="228" y="90"/>
                  </a:lnTo>
                  <a:close/>
                </a:path>
              </a:pathLst>
            </a:custGeom>
            <a:gradFill rotWithShape="0">
              <a:gsLst>
                <a:gs pos="0">
                  <a:srgbClr val="CCECFF"/>
                </a:gs>
                <a:gs pos="100000">
                  <a:srgbClr val="0066CC"/>
                </a:gs>
              </a:gsLst>
              <a:path path="rect">
                <a:fillToRect r="100000" b="100000"/>
              </a:path>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4" name="Freeform 15"/>
            <p:cNvSpPr/>
            <p:nvPr/>
          </p:nvSpPr>
          <p:spPr bwMode="auto">
            <a:xfrm>
              <a:off x="5789084" y="2182814"/>
              <a:ext cx="2563283" cy="1755775"/>
            </a:xfrm>
            <a:custGeom>
              <a:avLst/>
              <a:gdLst>
                <a:gd name="T0" fmla="*/ 2147483647 w 1211"/>
                <a:gd name="T1" fmla="*/ 0 h 1106"/>
                <a:gd name="T2" fmla="*/ 2147483647 w 1211"/>
                <a:gd name="T3" fmla="*/ 2147483647 h 1106"/>
                <a:gd name="T4" fmla="*/ 2147483647 w 1211"/>
                <a:gd name="T5" fmla="*/ 2147483647 h 1106"/>
                <a:gd name="T6" fmla="*/ 0 w 1211"/>
                <a:gd name="T7" fmla="*/ 2147483647 h 1106"/>
                <a:gd name="T8" fmla="*/ 2147483647 w 1211"/>
                <a:gd name="T9" fmla="*/ 0 h 1106"/>
                <a:gd name="T10" fmla="*/ 0 60000 65536"/>
                <a:gd name="T11" fmla="*/ 0 60000 65536"/>
                <a:gd name="T12" fmla="*/ 0 60000 65536"/>
                <a:gd name="T13" fmla="*/ 0 60000 65536"/>
                <a:gd name="T14" fmla="*/ 0 60000 65536"/>
                <a:gd name="T15" fmla="*/ 0 w 1211"/>
                <a:gd name="T16" fmla="*/ 0 h 1106"/>
                <a:gd name="T17" fmla="*/ 1211 w 1211"/>
                <a:gd name="T18" fmla="*/ 1106 h 1106"/>
              </a:gdLst>
              <a:ahLst/>
              <a:cxnLst>
                <a:cxn ang="T10">
                  <a:pos x="T0" y="T1"/>
                </a:cxn>
                <a:cxn ang="T11">
                  <a:pos x="T2" y="T3"/>
                </a:cxn>
                <a:cxn ang="T12">
                  <a:pos x="T4" y="T5"/>
                </a:cxn>
                <a:cxn ang="T13">
                  <a:pos x="T6" y="T7"/>
                </a:cxn>
                <a:cxn ang="T14">
                  <a:pos x="T8" y="T9"/>
                </a:cxn>
              </a:cxnLst>
              <a:rect l="T15" t="T16" r="T17" b="T18"/>
              <a:pathLst>
                <a:path w="1211" h="1106">
                  <a:moveTo>
                    <a:pt x="1211" y="0"/>
                  </a:moveTo>
                  <a:lnTo>
                    <a:pt x="1196" y="676"/>
                  </a:lnTo>
                  <a:lnTo>
                    <a:pt x="602" y="1106"/>
                  </a:lnTo>
                  <a:lnTo>
                    <a:pt x="0" y="886"/>
                  </a:lnTo>
                  <a:lnTo>
                    <a:pt x="1211" y="0"/>
                  </a:lnTo>
                  <a:close/>
                </a:path>
              </a:pathLst>
            </a:custGeom>
            <a:gradFill rotWithShape="0">
              <a:gsLst>
                <a:gs pos="0">
                  <a:srgbClr val="CCFFFF"/>
                </a:gs>
                <a:gs pos="100000">
                  <a:srgbClr val="0066CC"/>
                </a:gs>
              </a:gsLst>
              <a:path path="rect">
                <a:fillToRect l="100000" t="100000"/>
              </a:path>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5" name="Freeform 16"/>
            <p:cNvSpPr/>
            <p:nvPr/>
          </p:nvSpPr>
          <p:spPr bwMode="auto">
            <a:xfrm>
              <a:off x="5789084" y="3582988"/>
              <a:ext cx="1786467" cy="2654300"/>
            </a:xfrm>
            <a:custGeom>
              <a:avLst/>
              <a:gdLst>
                <a:gd name="T0" fmla="*/ 2147483647 w 844"/>
                <a:gd name="T1" fmla="*/ 2147483647 h 1672"/>
                <a:gd name="T2" fmla="*/ 0 w 844"/>
                <a:gd name="T3" fmla="*/ 0 h 1672"/>
                <a:gd name="T4" fmla="*/ 2147483647 w 844"/>
                <a:gd name="T5" fmla="*/ 2147483647 h 1672"/>
                <a:gd name="T6" fmla="*/ 2147483647 w 844"/>
                <a:gd name="T7" fmla="*/ 2147483647 h 1672"/>
                <a:gd name="T8" fmla="*/ 2147483647 w 844"/>
                <a:gd name="T9" fmla="*/ 2147483647 h 1672"/>
                <a:gd name="T10" fmla="*/ 0 60000 65536"/>
                <a:gd name="T11" fmla="*/ 0 60000 65536"/>
                <a:gd name="T12" fmla="*/ 0 60000 65536"/>
                <a:gd name="T13" fmla="*/ 0 60000 65536"/>
                <a:gd name="T14" fmla="*/ 0 60000 65536"/>
                <a:gd name="T15" fmla="*/ 0 w 844"/>
                <a:gd name="T16" fmla="*/ 0 h 1672"/>
                <a:gd name="T17" fmla="*/ 844 w 844"/>
                <a:gd name="T18" fmla="*/ 1672 h 1672"/>
              </a:gdLst>
              <a:ahLst/>
              <a:cxnLst>
                <a:cxn ang="T10">
                  <a:pos x="T0" y="T1"/>
                </a:cxn>
                <a:cxn ang="T11">
                  <a:pos x="T2" y="T3"/>
                </a:cxn>
                <a:cxn ang="T12">
                  <a:pos x="T4" y="T5"/>
                </a:cxn>
                <a:cxn ang="T13">
                  <a:pos x="T6" y="T7"/>
                </a:cxn>
                <a:cxn ang="T14">
                  <a:pos x="T8" y="T9"/>
                </a:cxn>
              </a:cxnLst>
              <a:rect l="T15" t="T16" r="T17" b="T18"/>
              <a:pathLst>
                <a:path w="844" h="1672">
                  <a:moveTo>
                    <a:pt x="472" y="1672"/>
                  </a:moveTo>
                  <a:lnTo>
                    <a:pt x="0" y="0"/>
                  </a:lnTo>
                  <a:lnTo>
                    <a:pt x="608" y="228"/>
                  </a:lnTo>
                  <a:lnTo>
                    <a:pt x="844" y="1056"/>
                  </a:lnTo>
                  <a:lnTo>
                    <a:pt x="472" y="1672"/>
                  </a:lnTo>
                  <a:close/>
                </a:path>
              </a:pathLst>
            </a:custGeom>
            <a:gradFill rotWithShape="0">
              <a:gsLst>
                <a:gs pos="0">
                  <a:srgbClr val="CCECFF"/>
                </a:gs>
                <a:gs pos="100000">
                  <a:srgbClr val="0066CC"/>
                </a:gs>
              </a:gsLst>
              <a:path path="rect">
                <a:fillToRect l="100000" b="100000"/>
              </a:path>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6" name="Freeform 18"/>
            <p:cNvSpPr/>
            <p:nvPr/>
          </p:nvSpPr>
          <p:spPr bwMode="auto">
            <a:xfrm>
              <a:off x="9889067" y="3844925"/>
              <a:ext cx="1329267" cy="2624138"/>
            </a:xfrm>
            <a:custGeom>
              <a:avLst/>
              <a:gdLst>
                <a:gd name="T0" fmla="*/ 2147483647 w 628"/>
                <a:gd name="T1" fmla="*/ 2147483647 h 1653"/>
                <a:gd name="T2" fmla="*/ 2147483647 w 628"/>
                <a:gd name="T3" fmla="*/ 0 h 1653"/>
                <a:gd name="T4" fmla="*/ 2147483647 w 628"/>
                <a:gd name="T5" fmla="*/ 2147483647 h 1653"/>
                <a:gd name="T6" fmla="*/ 0 w 628"/>
                <a:gd name="T7" fmla="*/ 2147483647 h 1653"/>
                <a:gd name="T8" fmla="*/ 2147483647 w 628"/>
                <a:gd name="T9" fmla="*/ 2147483647 h 1653"/>
                <a:gd name="T10" fmla="*/ 0 60000 65536"/>
                <a:gd name="T11" fmla="*/ 0 60000 65536"/>
                <a:gd name="T12" fmla="*/ 0 60000 65536"/>
                <a:gd name="T13" fmla="*/ 0 60000 65536"/>
                <a:gd name="T14" fmla="*/ 0 60000 65536"/>
                <a:gd name="T15" fmla="*/ 0 w 628"/>
                <a:gd name="T16" fmla="*/ 0 h 1653"/>
                <a:gd name="T17" fmla="*/ 628 w 628"/>
                <a:gd name="T18" fmla="*/ 1653 h 1653"/>
              </a:gdLst>
              <a:ahLst/>
              <a:cxnLst>
                <a:cxn ang="T10">
                  <a:pos x="T0" y="T1"/>
                </a:cxn>
                <a:cxn ang="T11">
                  <a:pos x="T2" y="T3"/>
                </a:cxn>
                <a:cxn ang="T12">
                  <a:pos x="T4" y="T5"/>
                </a:cxn>
                <a:cxn ang="T13">
                  <a:pos x="T6" y="T7"/>
                </a:cxn>
                <a:cxn ang="T14">
                  <a:pos x="T8" y="T9"/>
                </a:cxn>
              </a:cxnLst>
              <a:rect l="T15" t="T16" r="T17" b="T18"/>
              <a:pathLst>
                <a:path w="628" h="1653">
                  <a:moveTo>
                    <a:pt x="172" y="1564"/>
                  </a:moveTo>
                  <a:lnTo>
                    <a:pt x="628" y="0"/>
                  </a:lnTo>
                  <a:lnTo>
                    <a:pt x="453" y="95"/>
                  </a:lnTo>
                  <a:lnTo>
                    <a:pt x="0" y="1653"/>
                  </a:lnTo>
                  <a:lnTo>
                    <a:pt x="172" y="1564"/>
                  </a:lnTo>
                  <a:close/>
                </a:path>
              </a:pathLst>
            </a:custGeom>
            <a:gradFill rotWithShape="1">
              <a:gsLst>
                <a:gs pos="0">
                  <a:srgbClr val="0033CC"/>
                </a:gs>
                <a:gs pos="100000">
                  <a:srgbClr val="CCECFF"/>
                </a:gs>
              </a:gsLst>
              <a:lin ang="1890000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7" name="Freeform 24"/>
            <p:cNvSpPr/>
            <p:nvPr/>
          </p:nvSpPr>
          <p:spPr bwMode="auto">
            <a:xfrm>
              <a:off x="7567084" y="5113338"/>
              <a:ext cx="1600200" cy="254000"/>
            </a:xfrm>
            <a:custGeom>
              <a:avLst/>
              <a:gdLst>
                <a:gd name="T0" fmla="*/ 0 w 756"/>
                <a:gd name="T1" fmla="*/ 2147483647 h 160"/>
                <a:gd name="T2" fmla="*/ 2147483647 w 756"/>
                <a:gd name="T3" fmla="*/ 0 h 160"/>
                <a:gd name="T4" fmla="*/ 2147483647 w 756"/>
                <a:gd name="T5" fmla="*/ 2147483647 h 160"/>
                <a:gd name="T6" fmla="*/ 2147483647 w 756"/>
                <a:gd name="T7" fmla="*/ 2147483647 h 160"/>
                <a:gd name="T8" fmla="*/ 0 w 756"/>
                <a:gd name="T9" fmla="*/ 2147483647 h 160"/>
                <a:gd name="T10" fmla="*/ 0 60000 65536"/>
                <a:gd name="T11" fmla="*/ 0 60000 65536"/>
                <a:gd name="T12" fmla="*/ 0 60000 65536"/>
                <a:gd name="T13" fmla="*/ 0 60000 65536"/>
                <a:gd name="T14" fmla="*/ 0 60000 65536"/>
                <a:gd name="T15" fmla="*/ 0 w 756"/>
                <a:gd name="T16" fmla="*/ 0 h 160"/>
                <a:gd name="T17" fmla="*/ 756 w 756"/>
                <a:gd name="T18" fmla="*/ 160 h 160"/>
              </a:gdLst>
              <a:ahLst/>
              <a:cxnLst>
                <a:cxn ang="T10">
                  <a:pos x="T0" y="T1"/>
                </a:cxn>
                <a:cxn ang="T11">
                  <a:pos x="T2" y="T3"/>
                </a:cxn>
                <a:cxn ang="T12">
                  <a:pos x="T4" y="T5"/>
                </a:cxn>
                <a:cxn ang="T13">
                  <a:pos x="T6" y="T7"/>
                </a:cxn>
                <a:cxn ang="T14">
                  <a:pos x="T8" y="T9"/>
                </a:cxn>
              </a:cxnLst>
              <a:rect l="T15" t="T16" r="T17" b="T18"/>
              <a:pathLst>
                <a:path w="756" h="160">
                  <a:moveTo>
                    <a:pt x="0" y="100"/>
                  </a:moveTo>
                  <a:lnTo>
                    <a:pt x="140" y="0"/>
                  </a:lnTo>
                  <a:lnTo>
                    <a:pt x="756" y="48"/>
                  </a:lnTo>
                  <a:lnTo>
                    <a:pt x="716" y="160"/>
                  </a:lnTo>
                  <a:lnTo>
                    <a:pt x="0" y="100"/>
                  </a:lnTo>
                  <a:close/>
                </a:path>
              </a:pathLst>
            </a:custGeom>
            <a:gradFill rotWithShape="1">
              <a:gsLst>
                <a:gs pos="0">
                  <a:srgbClr val="6699FF"/>
                </a:gs>
                <a:gs pos="100000">
                  <a:srgbClr val="000099"/>
                </a:gs>
              </a:gsLst>
              <a:lin ang="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8" name="Freeform 25"/>
            <p:cNvSpPr/>
            <p:nvPr/>
          </p:nvSpPr>
          <p:spPr bwMode="auto">
            <a:xfrm>
              <a:off x="7067551" y="3944939"/>
              <a:ext cx="804333" cy="1317625"/>
            </a:xfrm>
            <a:custGeom>
              <a:avLst/>
              <a:gdLst>
                <a:gd name="T0" fmla="*/ 2147483647 w 380"/>
                <a:gd name="T1" fmla="*/ 2147483647 h 830"/>
                <a:gd name="T2" fmla="*/ 0 w 380"/>
                <a:gd name="T3" fmla="*/ 0 h 830"/>
                <a:gd name="T4" fmla="*/ 2147483647 w 380"/>
                <a:gd name="T5" fmla="*/ 2147483647 h 830"/>
                <a:gd name="T6" fmla="*/ 2147483647 w 380"/>
                <a:gd name="T7" fmla="*/ 2147483647 h 830"/>
                <a:gd name="T8" fmla="*/ 2147483647 w 380"/>
                <a:gd name="T9" fmla="*/ 2147483647 h 830"/>
                <a:gd name="T10" fmla="*/ 0 60000 65536"/>
                <a:gd name="T11" fmla="*/ 0 60000 65536"/>
                <a:gd name="T12" fmla="*/ 0 60000 65536"/>
                <a:gd name="T13" fmla="*/ 0 60000 65536"/>
                <a:gd name="T14" fmla="*/ 0 60000 65536"/>
                <a:gd name="T15" fmla="*/ 0 w 380"/>
                <a:gd name="T16" fmla="*/ 0 h 830"/>
                <a:gd name="T17" fmla="*/ 380 w 380"/>
                <a:gd name="T18" fmla="*/ 830 h 830"/>
              </a:gdLst>
              <a:ahLst/>
              <a:cxnLst>
                <a:cxn ang="T10">
                  <a:pos x="T0" y="T1"/>
                </a:cxn>
                <a:cxn ang="T11">
                  <a:pos x="T2" y="T3"/>
                </a:cxn>
                <a:cxn ang="T12">
                  <a:pos x="T4" y="T5"/>
                </a:cxn>
                <a:cxn ang="T13">
                  <a:pos x="T6" y="T7"/>
                </a:cxn>
                <a:cxn ang="T14">
                  <a:pos x="T8" y="T9"/>
                </a:cxn>
              </a:cxnLst>
              <a:rect l="T15" t="T16" r="T17" b="T18"/>
              <a:pathLst>
                <a:path w="380" h="830">
                  <a:moveTo>
                    <a:pt x="238" y="830"/>
                  </a:moveTo>
                  <a:lnTo>
                    <a:pt x="0" y="0"/>
                  </a:lnTo>
                  <a:lnTo>
                    <a:pt x="188" y="12"/>
                  </a:lnTo>
                  <a:lnTo>
                    <a:pt x="380" y="736"/>
                  </a:lnTo>
                  <a:lnTo>
                    <a:pt x="238" y="830"/>
                  </a:lnTo>
                  <a:close/>
                </a:path>
              </a:pathLst>
            </a:custGeom>
            <a:gradFill rotWithShape="1">
              <a:gsLst>
                <a:gs pos="0">
                  <a:schemeClr val="accent1"/>
                </a:gs>
                <a:gs pos="100000">
                  <a:srgbClr val="6699FF"/>
                </a:gs>
              </a:gsLst>
              <a:lin ang="540000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39" name="Freeform 26"/>
            <p:cNvSpPr/>
            <p:nvPr/>
          </p:nvSpPr>
          <p:spPr bwMode="auto">
            <a:xfrm>
              <a:off x="7063318" y="3246438"/>
              <a:ext cx="1435100" cy="723900"/>
            </a:xfrm>
            <a:custGeom>
              <a:avLst/>
              <a:gdLst>
                <a:gd name="T0" fmla="*/ 2147483647 w 678"/>
                <a:gd name="T1" fmla="*/ 2147483647 h 456"/>
                <a:gd name="T2" fmla="*/ 0 w 678"/>
                <a:gd name="T3" fmla="*/ 2147483647 h 456"/>
                <a:gd name="T4" fmla="*/ 2147483647 w 678"/>
                <a:gd name="T5" fmla="*/ 0 h 456"/>
                <a:gd name="T6" fmla="*/ 2147483647 w 678"/>
                <a:gd name="T7" fmla="*/ 2147483647 h 456"/>
                <a:gd name="T8" fmla="*/ 2147483647 w 678"/>
                <a:gd name="T9" fmla="*/ 2147483647 h 456"/>
                <a:gd name="T10" fmla="*/ 0 60000 65536"/>
                <a:gd name="T11" fmla="*/ 0 60000 65536"/>
                <a:gd name="T12" fmla="*/ 0 60000 65536"/>
                <a:gd name="T13" fmla="*/ 0 60000 65536"/>
                <a:gd name="T14" fmla="*/ 0 60000 65536"/>
                <a:gd name="T15" fmla="*/ 0 w 678"/>
                <a:gd name="T16" fmla="*/ 0 h 456"/>
                <a:gd name="T17" fmla="*/ 678 w 678"/>
                <a:gd name="T18" fmla="*/ 456 h 456"/>
              </a:gdLst>
              <a:ahLst/>
              <a:cxnLst>
                <a:cxn ang="T10">
                  <a:pos x="T0" y="T1"/>
                </a:cxn>
                <a:cxn ang="T11">
                  <a:pos x="T2" y="T3"/>
                </a:cxn>
                <a:cxn ang="T12">
                  <a:pos x="T4" y="T5"/>
                </a:cxn>
                <a:cxn ang="T13">
                  <a:pos x="T6" y="T7"/>
                </a:cxn>
                <a:cxn ang="T14">
                  <a:pos x="T8" y="T9"/>
                </a:cxn>
              </a:cxnLst>
              <a:rect l="T15" t="T16" r="T17" b="T18"/>
              <a:pathLst>
                <a:path w="678" h="456">
                  <a:moveTo>
                    <a:pt x="186" y="456"/>
                  </a:moveTo>
                  <a:lnTo>
                    <a:pt x="0" y="436"/>
                  </a:lnTo>
                  <a:lnTo>
                    <a:pt x="598" y="0"/>
                  </a:lnTo>
                  <a:lnTo>
                    <a:pt x="678" y="72"/>
                  </a:lnTo>
                  <a:lnTo>
                    <a:pt x="186" y="456"/>
                  </a:lnTo>
                  <a:close/>
                </a:path>
              </a:pathLst>
            </a:custGeom>
            <a:gradFill rotWithShape="1">
              <a:gsLst>
                <a:gs pos="0">
                  <a:schemeClr val="accent1"/>
                </a:gs>
                <a:gs pos="100000">
                  <a:srgbClr val="0000CC"/>
                </a:gs>
              </a:gsLst>
              <a:lin ang="1890000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sp>
          <p:nvSpPr>
            <p:cNvPr id="40" name="Text Box 64"/>
            <p:cNvSpPr txBox="1">
              <a:spLocks noChangeArrowheads="1"/>
            </p:cNvSpPr>
            <p:nvPr/>
          </p:nvSpPr>
          <p:spPr bwMode="auto">
            <a:xfrm rot="19285638">
              <a:off x="6686688" y="3016026"/>
              <a:ext cx="1415772" cy="387798"/>
            </a:xfrm>
            <a:prstGeom prst="rect">
              <a:avLst/>
            </a:prstGeom>
            <a:noFill/>
            <a:ln w="9525">
              <a:noFill/>
              <a:miter lim="800000"/>
            </a:ln>
            <a:effectLst>
              <a:outerShdw dist="35921" dir="2700000" algn="ctr" rotWithShape="0">
                <a:schemeClr val="tx1"/>
              </a:outerShdw>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rPr>
                <a:t>核心技术</a:t>
              </a:r>
              <a:endParaRPr kumimoji="0" lang="en-US" altLang="ko-KR"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endParaRPr>
            </a:p>
          </p:txBody>
        </p:sp>
        <p:sp>
          <p:nvSpPr>
            <p:cNvPr id="41" name="Text Box 65"/>
            <p:cNvSpPr txBox="1">
              <a:spLocks noChangeArrowheads="1"/>
            </p:cNvSpPr>
            <p:nvPr/>
          </p:nvSpPr>
          <p:spPr bwMode="auto">
            <a:xfrm rot="2586914">
              <a:off x="8608616" y="3214463"/>
              <a:ext cx="1415772" cy="387798"/>
            </a:xfrm>
            <a:prstGeom prst="rect">
              <a:avLst/>
            </a:prstGeom>
            <a:noFill/>
            <a:ln w="9525">
              <a:noFill/>
              <a:miter lim="800000"/>
            </a:ln>
            <a:effectLst>
              <a:outerShdw dist="35921" dir="2700000" algn="ctr" rotWithShape="0">
                <a:schemeClr val="tx1"/>
              </a:outerShdw>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rPr>
                <a:t>知识产权</a:t>
              </a:r>
              <a:endParaRPr kumimoji="0" lang="en-US" altLang="ko-KR"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endParaRPr>
            </a:p>
          </p:txBody>
        </p:sp>
        <p:sp>
          <p:nvSpPr>
            <p:cNvPr id="42" name="Text Box 66"/>
            <p:cNvSpPr txBox="1">
              <a:spLocks noChangeArrowheads="1"/>
            </p:cNvSpPr>
            <p:nvPr/>
          </p:nvSpPr>
          <p:spPr bwMode="auto">
            <a:xfrm rot="6413422">
              <a:off x="9181179" y="4731319"/>
              <a:ext cx="1415772" cy="387798"/>
            </a:xfrm>
            <a:prstGeom prst="rect">
              <a:avLst/>
            </a:prstGeom>
            <a:noFill/>
            <a:ln w="9525">
              <a:noFill/>
              <a:miter lim="800000"/>
            </a:ln>
            <a:effectLst>
              <a:outerShdw dist="35921" dir="2700000" algn="ctr" rotWithShape="0">
                <a:schemeClr val="tx1"/>
              </a:outerShdw>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rPr>
                <a:t>安全可靠</a:t>
              </a:r>
              <a:endParaRPr kumimoji="0" lang="en-US" altLang="ko-KR"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endParaRPr>
            </a:p>
          </p:txBody>
        </p:sp>
        <p:sp>
          <p:nvSpPr>
            <p:cNvPr id="43" name="Text Box 67"/>
            <p:cNvSpPr txBox="1">
              <a:spLocks noChangeArrowheads="1"/>
            </p:cNvSpPr>
            <p:nvPr/>
          </p:nvSpPr>
          <p:spPr bwMode="auto">
            <a:xfrm rot="225372">
              <a:off x="7694219" y="5678263"/>
              <a:ext cx="1415772" cy="387798"/>
            </a:xfrm>
            <a:prstGeom prst="rect">
              <a:avLst/>
            </a:prstGeom>
            <a:noFill/>
            <a:ln w="9525">
              <a:noFill/>
              <a:miter lim="800000"/>
            </a:ln>
            <a:effectLst>
              <a:outerShdw dist="35921" dir="2700000" algn="ctr" rotWithShape="0">
                <a:schemeClr val="tx1"/>
              </a:outerShdw>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rPr>
                <a:t>人才团队</a:t>
              </a:r>
              <a:endParaRPr kumimoji="0" lang="en-US" altLang="ko-KR"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endParaRPr>
            </a:p>
          </p:txBody>
        </p:sp>
        <p:sp>
          <p:nvSpPr>
            <p:cNvPr id="44" name="Text Box 68"/>
            <p:cNvSpPr txBox="1">
              <a:spLocks noChangeArrowheads="1"/>
            </p:cNvSpPr>
            <p:nvPr/>
          </p:nvSpPr>
          <p:spPr bwMode="auto">
            <a:xfrm rot="4500079">
              <a:off x="6054861" y="4582888"/>
              <a:ext cx="1415772" cy="387798"/>
            </a:xfrm>
            <a:prstGeom prst="rect">
              <a:avLst/>
            </a:prstGeom>
            <a:noFill/>
            <a:ln w="9525">
              <a:noFill/>
              <a:miter lim="800000"/>
            </a:ln>
            <a:effectLst>
              <a:outerShdw dist="35921" dir="2700000" algn="ctr" rotWithShape="0">
                <a:schemeClr val="tx1"/>
              </a:outerShdw>
            </a:effectLst>
          </p:spPr>
          <p:txBody>
            <a:bodyPr wrap="non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rPr>
                <a:t>技术服务</a:t>
              </a:r>
              <a:endParaRPr kumimoji="0" lang="en-US" altLang="ko-KR" sz="24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endParaRPr>
            </a:p>
          </p:txBody>
        </p:sp>
        <p:sp>
          <p:nvSpPr>
            <p:cNvPr id="45" name="Freeform 17"/>
            <p:cNvSpPr/>
            <p:nvPr/>
          </p:nvSpPr>
          <p:spPr bwMode="auto">
            <a:xfrm>
              <a:off x="8354485" y="2039938"/>
              <a:ext cx="2865967" cy="1949450"/>
            </a:xfrm>
            <a:custGeom>
              <a:avLst/>
              <a:gdLst>
                <a:gd name="T0" fmla="*/ 2147483647 w 1354"/>
                <a:gd name="T1" fmla="*/ 0 h 1228"/>
                <a:gd name="T2" fmla="*/ 2147483647 w 1354"/>
                <a:gd name="T3" fmla="*/ 2147483647 h 1228"/>
                <a:gd name="T4" fmla="*/ 2147483647 w 1354"/>
                <a:gd name="T5" fmla="*/ 2147483647 h 1228"/>
                <a:gd name="T6" fmla="*/ 0 w 1354"/>
                <a:gd name="T7" fmla="*/ 2147483647 h 1228"/>
                <a:gd name="T8" fmla="*/ 2147483647 w 1354"/>
                <a:gd name="T9" fmla="*/ 0 h 1228"/>
                <a:gd name="T10" fmla="*/ 0 60000 65536"/>
                <a:gd name="T11" fmla="*/ 0 60000 65536"/>
                <a:gd name="T12" fmla="*/ 0 60000 65536"/>
                <a:gd name="T13" fmla="*/ 0 60000 65536"/>
                <a:gd name="T14" fmla="*/ 0 60000 65536"/>
                <a:gd name="T15" fmla="*/ 0 w 1354"/>
                <a:gd name="T16" fmla="*/ 0 h 1228"/>
                <a:gd name="T17" fmla="*/ 1354 w 1354"/>
                <a:gd name="T18" fmla="*/ 1228 h 1228"/>
              </a:gdLst>
              <a:ahLst/>
              <a:cxnLst>
                <a:cxn ang="T10">
                  <a:pos x="T0" y="T1"/>
                </a:cxn>
                <a:cxn ang="T11">
                  <a:pos x="T2" y="T3"/>
                </a:cxn>
                <a:cxn ang="T12">
                  <a:pos x="T4" y="T5"/>
                </a:cxn>
                <a:cxn ang="T13">
                  <a:pos x="T6" y="T7"/>
                </a:cxn>
                <a:cxn ang="T14">
                  <a:pos x="T8" y="T9"/>
                </a:cxn>
              </a:cxnLst>
              <a:rect l="T15" t="T16" r="T17" b="T18"/>
              <a:pathLst>
                <a:path w="1354" h="1228">
                  <a:moveTo>
                    <a:pt x="142" y="0"/>
                  </a:moveTo>
                  <a:lnTo>
                    <a:pt x="1354" y="1130"/>
                  </a:lnTo>
                  <a:lnTo>
                    <a:pt x="1184" y="1228"/>
                  </a:lnTo>
                  <a:lnTo>
                    <a:pt x="0" y="97"/>
                  </a:lnTo>
                  <a:lnTo>
                    <a:pt x="142" y="0"/>
                  </a:lnTo>
                  <a:close/>
                </a:path>
              </a:pathLst>
            </a:custGeom>
            <a:gradFill rotWithShape="1">
              <a:gsLst>
                <a:gs pos="0">
                  <a:srgbClr val="CCECFF"/>
                </a:gs>
                <a:gs pos="100000">
                  <a:srgbClr val="0033CC"/>
                </a:gs>
              </a:gsLst>
              <a:lin ang="2700000" scaled="1"/>
            </a:gra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微软雅黑" panose="020B0503020204020204" pitchFamily="34" charset="-122"/>
                <a:cs typeface="+mn-cs"/>
              </a:endParaRPr>
            </a:p>
          </p:txBody>
        </p:sp>
      </p:grpSp>
      <p:sp>
        <p:nvSpPr>
          <p:cNvPr id="46" name="矩形 45"/>
          <p:cNvSpPr/>
          <p:nvPr/>
        </p:nvSpPr>
        <p:spPr>
          <a:xfrm>
            <a:off x="843603" y="1725352"/>
            <a:ext cx="6590161" cy="113441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A66AC"/>
                </a:solidFill>
                <a:effectLst/>
                <a:uLnTx/>
                <a:uFillTx/>
                <a:latin typeface="Arial" panose="020B0604020202020204" pitchFamily="34" charset="0"/>
                <a:ea typeface="微软雅黑" panose="020B0503020204020204" pitchFamily="34" charset="-122"/>
                <a:cs typeface="+mn-cs"/>
              </a:rPr>
              <a:t>学习国外商用数据库、开源数据库技术，结合应用需求、前沿新技术独立研发。</a:t>
            </a:r>
            <a:endParaRPr kumimoji="0" lang="en-US" altLang="zh-CN" sz="2400" b="1" i="0" u="none" strike="noStrike" kern="1200" cap="none" spc="0" normalizeH="0" baseline="0" noProof="0" dirty="0">
              <a:ln>
                <a:noFill/>
              </a:ln>
              <a:solidFill>
                <a:srgbClr val="4A66AC"/>
              </a:solidFill>
              <a:effectLst/>
              <a:uLnTx/>
              <a:uFillTx/>
              <a:latin typeface="Arial" panose="020B0604020202020204" pitchFamily="34" charset="0"/>
              <a:ea typeface="微软雅黑" panose="020B0503020204020204" pitchFamily="34" charset="-122"/>
              <a:cs typeface="+mn-cs"/>
            </a:endParaRPr>
          </a:p>
        </p:txBody>
      </p:sp>
      <p:sp>
        <p:nvSpPr>
          <p:cNvPr id="47" name="文本框 46"/>
          <p:cNvSpPr txBox="1"/>
          <p:nvPr/>
        </p:nvSpPr>
        <p:spPr>
          <a:xfrm>
            <a:off x="7344718" y="5851140"/>
            <a:ext cx="4648368" cy="4603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w="9525">
                  <a:noFill/>
                  <a:prstDash val="solid"/>
                </a:ln>
                <a:solidFill>
                  <a:srgbClr val="DF211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核心代码自主原创率</a:t>
            </a:r>
            <a:r>
              <a:rPr kumimoji="0" lang="en-US" altLang="zh-CN" sz="2400" b="1" i="0" u="none" strike="noStrike" kern="1200" cap="none" spc="0" normalizeH="0" baseline="0" noProof="0" dirty="0">
                <a:ln w="9525">
                  <a:noFill/>
                  <a:prstDash val="solid"/>
                </a:ln>
                <a:solidFill>
                  <a:srgbClr val="DF2119"/>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100%</a:t>
            </a:r>
          </a:p>
        </p:txBody>
      </p:sp>
    </p:spTree>
    <p:extLst>
      <p:ext uri="{BB962C8B-B14F-4D97-AF65-F5344CB8AC3E}">
        <p14:creationId xmlns:p14="http://schemas.microsoft.com/office/powerpoint/2010/main" val="3184605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文本框 4"/>
          <p:cNvSpPr txBox="1">
            <a:spLocks noChangeArrowheads="1"/>
          </p:cNvSpPr>
          <p:nvPr/>
        </p:nvSpPr>
        <p:spPr bwMode="auto">
          <a:xfrm>
            <a:off x="434975" y="323850"/>
            <a:ext cx="5591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sym typeface="+mn-ea"/>
              </a:rPr>
              <a:t>达梦数据库</a:t>
            </a:r>
            <a:r>
              <a:rPr kumimoji="0" lang="en-US" altLang="zh-CN"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sym typeface="+mn-ea"/>
              </a:rPr>
              <a:t>DM8</a:t>
            </a:r>
          </a:p>
        </p:txBody>
      </p:sp>
      <p:sp>
        <p:nvSpPr>
          <p:cNvPr id="4" name="矩形 3"/>
          <p:cNvSpPr/>
          <p:nvPr/>
        </p:nvSpPr>
        <p:spPr>
          <a:xfrm>
            <a:off x="2955925" y="844550"/>
            <a:ext cx="7199313" cy="5715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34975" y="844550"/>
            <a:ext cx="2519363" cy="5715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8" name="AutoShape 2" descr="https://mmbiz.qpic.cn/mmbiz_jpg/Nv2XibBhRxcYGvxWuRqQZABZ9ib32CtAUzu29VfXxggWnwX9VcBicZXBsicVibX9hpicHk496fbTvYwfPERG0peJSRXw/640?wx_fmt=jpeg&amp;tp=webp&amp;wxfrom=5&amp;wx_lazy=1&amp;wx_co=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0" name="AutoShape 6" descr="https://mmbiz.qpic.cn/mmbiz_jpg/Nv2XibBhRxcYGvxWuRqQZABZ9ib32CtAUzu29VfXxggWnwX9VcBicZXBsicVibX9hpicHk496fbTvYwfPERG0peJSRXw/640?wx_fmt=jpeg&amp;tp=webp&amp;wxfrom=5&amp;wx_lazy=1&amp;wx_co=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29" name="组合 28"/>
          <p:cNvGrpSpPr/>
          <p:nvPr/>
        </p:nvGrpSpPr>
        <p:grpSpPr>
          <a:xfrm>
            <a:off x="612775" y="1217613"/>
            <a:ext cx="3948152" cy="2727562"/>
            <a:chOff x="4798318" y="1421357"/>
            <a:chExt cx="3948152" cy="2727562"/>
          </a:xfrm>
        </p:grpSpPr>
        <p:grpSp>
          <p:nvGrpSpPr>
            <p:cNvPr id="31" name="组合 30"/>
            <p:cNvGrpSpPr/>
            <p:nvPr/>
          </p:nvGrpSpPr>
          <p:grpSpPr>
            <a:xfrm>
              <a:off x="4876741" y="1705070"/>
              <a:ext cx="3778146" cy="2443849"/>
              <a:chOff x="4876741" y="1705070"/>
              <a:chExt cx="3778146" cy="2443849"/>
            </a:xfrm>
          </p:grpSpPr>
          <p:sp>
            <p:nvSpPr>
              <p:cNvPr id="38" name="矩形 37"/>
              <p:cNvSpPr/>
              <p:nvPr/>
            </p:nvSpPr>
            <p:spPr bwMode="auto">
              <a:xfrm>
                <a:off x="4876741" y="1705070"/>
                <a:ext cx="225848" cy="2443849"/>
              </a:xfrm>
              <a:prstGeom prst="rect">
                <a:avLst/>
              </a:prstGeom>
              <a:noFill/>
              <a:ln w="9525" cap="flat" cmpd="sng" algn="ctr">
                <a:solidFill>
                  <a:srgbClr val="000000"/>
                </a:solidFill>
                <a:prstDash val="solid"/>
                <a:round/>
                <a:headEnd type="none" w="med" len="med"/>
                <a:tailEnd type="none" w="med" len="med"/>
              </a:ln>
              <a:effectLst/>
            </p:spPr>
            <p:txBody>
              <a:bodyPr vert="horz" wrap="square" lIns="180000" tIns="45720" rIns="91440" bIns="45720" numCol="1" rtlCol="0"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9" name="矩形 38"/>
              <p:cNvSpPr/>
              <p:nvPr/>
            </p:nvSpPr>
            <p:spPr bwMode="auto">
              <a:xfrm>
                <a:off x="8432646" y="1705070"/>
                <a:ext cx="222241" cy="2443849"/>
              </a:xfrm>
              <a:prstGeom prst="rect">
                <a:avLst/>
              </a:prstGeom>
              <a:noFill/>
              <a:ln w="9525" cap="flat" cmpd="sng" algn="ctr">
                <a:solidFill>
                  <a:srgbClr val="000000"/>
                </a:solidFill>
                <a:prstDash val="solid"/>
                <a:round/>
                <a:headEnd type="none" w="med" len="med"/>
                <a:tailEnd type="none" w="med" len="med"/>
              </a:ln>
              <a:effectLst/>
            </p:spPr>
            <p:txBody>
              <a:bodyPr vert="horz" wrap="square" lIns="180000" tIns="45720" rIns="91440" bIns="45720" numCol="1" rtlCol="0"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32" name="组合 31"/>
            <p:cNvGrpSpPr/>
            <p:nvPr/>
          </p:nvGrpSpPr>
          <p:grpSpPr>
            <a:xfrm>
              <a:off x="4798318" y="1421357"/>
              <a:ext cx="3948152" cy="2727562"/>
              <a:chOff x="4798318" y="1421357"/>
              <a:chExt cx="3948152" cy="2727562"/>
            </a:xfrm>
          </p:grpSpPr>
          <p:sp>
            <p:nvSpPr>
              <p:cNvPr id="33" name="TextBox 63"/>
              <p:cNvSpPr txBox="1"/>
              <p:nvPr/>
            </p:nvSpPr>
            <p:spPr>
              <a:xfrm>
                <a:off x="4798318" y="1774094"/>
                <a:ext cx="400110" cy="207759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1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高   可   靠   方   案</a:t>
                </a:r>
              </a:p>
            </p:txBody>
          </p:sp>
          <p:sp>
            <p:nvSpPr>
              <p:cNvPr id="34" name="TextBox 64"/>
              <p:cNvSpPr txBox="1"/>
              <p:nvPr/>
            </p:nvSpPr>
            <p:spPr>
              <a:xfrm>
                <a:off x="8346360" y="2018800"/>
                <a:ext cx="400110" cy="1901776"/>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en-US" sz="1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安    全    模    块 </a:t>
                </a:r>
                <a:endParaRPr kumimoji="0" lang="zh-CN" altLang="en-US" sz="12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3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365" y="1670195"/>
                <a:ext cx="3319280" cy="409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3366" y="2080011"/>
                <a:ext cx="3276266" cy="206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矩形 36"/>
              <p:cNvSpPr/>
              <p:nvPr/>
            </p:nvSpPr>
            <p:spPr bwMode="auto">
              <a:xfrm>
                <a:off x="4876741" y="1421357"/>
                <a:ext cx="3778147" cy="246221"/>
              </a:xfrm>
              <a:prstGeom prst="rect">
                <a:avLst/>
              </a:prstGeom>
              <a:noFill/>
              <a:ln w="9525" cap="flat" cmpd="sng" algn="ctr">
                <a:solidFill>
                  <a:srgbClr val="000000"/>
                </a:solidFill>
                <a:prstDash val="solid"/>
                <a:round/>
                <a:headEnd type="none" w="med" len="med"/>
                <a:tailEnd type="none" w="med" len="med"/>
              </a:ln>
              <a:effectLst/>
            </p:spPr>
            <p:txBody>
              <a:bodyPr vert="horz" wrap="square" lIns="180000" tIns="45720" rIns="91440" bIns="45720" numCol="1" rtlCol="0" anchor="t" anchorCtr="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接口</a:t>
                </a:r>
              </a:p>
            </p:txBody>
          </p:sp>
        </p:grpSp>
      </p:grpSp>
      <p:sp>
        <p:nvSpPr>
          <p:cNvPr id="40" name="矩形 39"/>
          <p:cNvSpPr/>
          <p:nvPr/>
        </p:nvSpPr>
        <p:spPr>
          <a:xfrm>
            <a:off x="402242" y="4050140"/>
            <a:ext cx="3890995" cy="1754326"/>
          </a:xfrm>
          <a:prstGeom prst="rect">
            <a:avLst/>
          </a:prstGeom>
        </p:spPr>
        <p:txBody>
          <a:bodyPr wrap="square">
            <a:spAutoFit/>
          </a:bodyPr>
          <a:lstStyle/>
          <a:p>
            <a:pPr marL="457200" marR="0" lvl="1" indent="0" algn="just" defTabSz="914400" rtl="0" eaLnBrk="1" fontAlgn="auto" latinLnBrk="0" hangingPunct="1">
              <a:lnSpc>
                <a:spcPct val="120000"/>
              </a:lnSpc>
              <a:spcBef>
                <a:spcPts val="0"/>
              </a:spcBef>
              <a:spcAft>
                <a:spcPts val="0"/>
              </a:spcAft>
              <a:buClrTx/>
              <a:buSzTx/>
              <a:buFontTx/>
              <a:buNone/>
              <a:tabLst/>
              <a:defRPr/>
            </a:pP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DM</a:t>
            </a: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数据库拥有先进的查询优化技术、具备高并发事务能力，提供了完整的高可靠方案、丰富的编程接口以及图形化管理工具</a:t>
            </a:r>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数据量：</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100TB+/</a:t>
            </a: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实例</a:t>
            </a:r>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auto" latinLnBrk="0" hangingPunct="1">
              <a:lnSpc>
                <a:spcPct val="12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并发量：</a:t>
            </a:r>
            <a:r>
              <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1000+/</a:t>
            </a:r>
            <a:r>
              <a:rPr kumimoji="0" lang="zh-CN" altLang="en-US"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实例</a:t>
            </a:r>
            <a:endParaRPr kumimoji="0" lang="en-US" altLang="zh-CN" sz="15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p:nvSpPr>
        <p:spPr bwMode="auto">
          <a:xfrm>
            <a:off x="567288" y="1090744"/>
            <a:ext cx="4101985" cy="4892624"/>
          </a:xfrm>
          <a:prstGeom prst="rect">
            <a:avLst/>
          </a:prstGeom>
          <a:noFill/>
          <a:ln w="254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aphicFrame>
        <p:nvGraphicFramePr>
          <p:cNvPr id="42" name="内容占位符 5"/>
          <p:cNvGraphicFramePr>
            <a:graphicFrameLocks noGrp="1"/>
          </p:cNvGraphicFramePr>
          <p:nvPr>
            <p:ph idx="1"/>
            <p:custDataLst>
              <p:tags r:id="rId1"/>
            </p:custDataLst>
          </p:nvPr>
        </p:nvGraphicFramePr>
        <p:xfrm>
          <a:off x="4905897" y="1164261"/>
          <a:ext cx="6794833" cy="4506858"/>
        </p:xfrm>
        <a:graphic>
          <a:graphicData uri="http://schemas.openxmlformats.org/drawingml/2006/table">
            <a:tbl>
              <a:tblPr firstRow="1" bandRow="1">
                <a:tableStyleId>{7DF18680-E054-41AD-8BC1-D1AEF772440D}</a:tableStyleId>
              </a:tblPr>
              <a:tblGrid>
                <a:gridCol w="1650839">
                  <a:extLst>
                    <a:ext uri="{9D8B030D-6E8A-4147-A177-3AD203B41FA5}">
                      <a16:colId xmlns:a16="http://schemas.microsoft.com/office/drawing/2014/main" val="20000"/>
                    </a:ext>
                  </a:extLst>
                </a:gridCol>
                <a:gridCol w="5143994">
                  <a:extLst>
                    <a:ext uri="{9D8B030D-6E8A-4147-A177-3AD203B41FA5}">
                      <a16:colId xmlns:a16="http://schemas.microsoft.com/office/drawing/2014/main" val="20001"/>
                    </a:ext>
                  </a:extLst>
                </a:gridCol>
              </a:tblGrid>
              <a:tr h="45248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u="none" strike="noStrike" cap="none" normalizeH="0" baseline="0" dirty="0">
                          <a:ln>
                            <a:noFill/>
                          </a:ln>
                          <a:effectLst/>
                          <a:latin typeface="微软雅黑" panose="020B0503020204020204" pitchFamily="34" charset="-122"/>
                          <a:ea typeface="微软雅黑" panose="020B0503020204020204" pitchFamily="34" charset="-122"/>
                        </a:rPr>
                        <a:t>产品定位</a:t>
                      </a:r>
                    </a:p>
                  </a:txBody>
                  <a:tcPr/>
                </a:tc>
                <a:tc>
                  <a:txBody>
                    <a:bodyPr/>
                    <a:lstStyle/>
                    <a:p>
                      <a:r>
                        <a:rPr kumimoji="0" lang="zh-CN" altLang="en-US" sz="2400" u="none" strike="noStrike" cap="none" normalizeH="0" baseline="0" dirty="0">
                          <a:ln>
                            <a:noFill/>
                          </a:ln>
                          <a:effectLst/>
                          <a:latin typeface="微软雅黑" panose="020B0503020204020204" pitchFamily="34" charset="-122"/>
                          <a:ea typeface="微软雅黑" panose="020B0503020204020204" pitchFamily="34" charset="-122"/>
                        </a:rPr>
                        <a:t>说明</a:t>
                      </a:r>
                    </a:p>
                  </a:txBody>
                  <a:tcPr/>
                </a:tc>
                <a:extLst>
                  <a:ext uri="{0D108BD9-81ED-4DB2-BD59-A6C34878D82A}">
                    <a16:rowId xmlns:a16="http://schemas.microsoft.com/office/drawing/2014/main" val="10000"/>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大  型</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支持大并发访问、海量数据存储，提供独立软件集群技术。</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1"/>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通  用</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rPr>
                        <a:t>支持主流硬件平台、操作系统、中间件产品以及标准开发接口</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2"/>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关系型</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以成熟的关系代数理论模型为基础，扩展支持非</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半结构化数据</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3"/>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事务处理</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适应高并发、严格保证事务</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ACID</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特性的（</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OLTP</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）事务处理能力</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4"/>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海量分析</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适应海量数据的高性能数据分析数据挖掘（</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OLAP</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）处理能力</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5"/>
                  </a:ext>
                </a:extLst>
              </a:tr>
              <a:tr h="674943">
                <a:tc>
                  <a:txBody>
                    <a:bodyPr/>
                    <a:lstStyle/>
                    <a:p>
                      <a:pPr marL="0" marR="0" lvl="0" indent="0" algn="ctr"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defRPr/>
                      </a:pPr>
                      <a:r>
                        <a:rPr kumimoji="0" lang="zh-CN" altLang="en-US" sz="2000" u="none" strike="noStrike" cap="none" normalizeH="0" baseline="0" dirty="0">
                          <a:ln>
                            <a:noFill/>
                          </a:ln>
                          <a:effectLst/>
                          <a:latin typeface="微软雅黑" panose="020B0503020204020204" pitchFamily="34" charset="-122"/>
                          <a:ea typeface="微软雅黑" panose="020B0503020204020204" pitchFamily="34" charset="-122"/>
                        </a:rPr>
                        <a:t>兼容性</a:t>
                      </a:r>
                      <a:endParaRPr kumimoji="0" lang="zh-CN" altLang="en-US" sz="2000"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endParaRPr>
                    </a:p>
                  </a:txBody>
                  <a:tcPr marL="91438" marR="91438" marT="45729" marB="45729" anchor="ctr" horzOverflow="overflow"/>
                </a:tc>
                <a:tc>
                  <a:txBody>
                    <a:bodyPr/>
                    <a:lstStyle/>
                    <a:p>
                      <a:pPr marL="0" marR="0" lvl="0" indent="0" algn="l" defTabSz="914400" rtl="0" eaLnBrk="0" fontAlgn="base" latinLnBrk="0" hangingPunct="0">
                        <a:lnSpc>
                          <a:spcPct val="100000"/>
                        </a:lnSpc>
                        <a:spcBef>
                          <a:spcPct val="20000"/>
                        </a:spcBef>
                        <a:spcAft>
                          <a:spcPct val="0"/>
                        </a:spcAft>
                        <a:buClr>
                          <a:srgbClr val="006666"/>
                        </a:buClr>
                        <a:buSzTx/>
                        <a:buFont typeface="Wingdings" panose="05000000000000000000" pitchFamily="2" charset="2"/>
                        <a:buNone/>
                      </a:pP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编程接口、数据类型、</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PL/SQL</a:t>
                      </a:r>
                      <a:r>
                        <a:rPr kumimoji="0" lang="zh-CN" altLang="en-US"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语法、事务处理特性等方面全面兼容</a:t>
                      </a:r>
                      <a:r>
                        <a:rPr kumimoji="0" lang="en-US" altLang="zh-CN" sz="1800" u="none" strike="noStrike" cap="none" normalizeH="0" baseline="0" dirty="0">
                          <a:ln>
                            <a:noFill/>
                          </a:ln>
                          <a:effectLst/>
                          <a:latin typeface="微软雅黑" panose="020B0503020204020204" pitchFamily="34" charset="-122"/>
                          <a:ea typeface="微软雅黑" panose="020B0503020204020204" pitchFamily="34" charset="-122"/>
                          <a:cs typeface="微软雅黑" panose="020B0503020204020204" pitchFamily="34" charset="-122"/>
                        </a:rPr>
                        <a:t>Oracle</a:t>
                      </a:r>
                      <a:endParaRPr kumimoji="0" lang="zh-CN" altLang="en-US" sz="1800" b="0"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微软雅黑" panose="020B0503020204020204" pitchFamily="34" charset="-122"/>
                      </a:endParaRPr>
                    </a:p>
                  </a:txBody>
                  <a:tcPr marL="91438" marR="91438" marT="45729" marB="45729" anchor="ctr" horzOverflow="overflow"/>
                </a:tc>
                <a:extLst>
                  <a:ext uri="{0D108BD9-81ED-4DB2-BD59-A6C34878D82A}">
                    <a16:rowId xmlns:a16="http://schemas.microsoft.com/office/drawing/2014/main" val="10006"/>
                  </a:ext>
                </a:extLst>
              </a:tr>
            </a:tbl>
          </a:graphicData>
        </a:graphic>
      </p:graphicFrame>
      <p:sp>
        <p:nvSpPr>
          <p:cNvPr id="43" name="矩形 42"/>
          <p:cNvSpPr/>
          <p:nvPr/>
        </p:nvSpPr>
        <p:spPr bwMode="auto">
          <a:xfrm>
            <a:off x="4910408" y="3635923"/>
            <a:ext cx="6821537" cy="2192182"/>
          </a:xfrm>
          <a:prstGeom prst="rect">
            <a:avLst/>
          </a:prstGeom>
          <a:noFill/>
          <a:ln w="635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4" name="Rectangle 5"/>
          <p:cNvSpPr/>
          <p:nvPr/>
        </p:nvSpPr>
        <p:spPr bwMode="auto">
          <a:xfrm>
            <a:off x="8793126" y="5828105"/>
            <a:ext cx="3179954" cy="55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23B1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3200" b="1" i="0" u="none" strike="noStrike" kern="1200" cap="none" spc="0" normalizeH="0" baseline="0" noProof="0" dirty="0">
                <a:ln>
                  <a:noFill/>
                </a:ln>
                <a:solidFill>
                  <a:srgbClr val="F23B1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三大设计目标</a:t>
            </a:r>
            <a:endParaRPr kumimoji="0" lang="en-US" altLang="zh-CN" sz="3200" b="1" i="0" u="none" strike="noStrike" kern="1200" cap="none" spc="0" normalizeH="0" baseline="0" noProof="0" dirty="0">
              <a:ln>
                <a:noFill/>
              </a:ln>
              <a:solidFill>
                <a:srgbClr val="F23B1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771523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968" y="558192"/>
            <a:ext cx="10058400" cy="862417"/>
          </a:xfrm>
        </p:spPr>
        <p:txBody>
          <a:bodyPr>
            <a:normAutofit/>
          </a:bodyPr>
          <a:lstStyle/>
          <a:p>
            <a:r>
              <a:rPr lang="zh-CN" altLang="en-US" dirty="0">
                <a:solidFill>
                  <a:srgbClr val="1C2682"/>
                </a:solidFill>
              </a:rPr>
              <a:t>达梦系列产品</a:t>
            </a:r>
            <a:endParaRPr lang="zh-CN" altLang="en-US" dirty="0"/>
          </a:p>
        </p:txBody>
      </p:sp>
      <p:sp>
        <p:nvSpPr>
          <p:cNvPr id="23" name="任意多边形 16"/>
          <p:cNvSpPr/>
          <p:nvPr>
            <p:custDataLst>
              <p:tags r:id="rId1"/>
            </p:custDataLst>
          </p:nvPr>
        </p:nvSpPr>
        <p:spPr bwMode="auto">
          <a:xfrm rot="18900000">
            <a:off x="2246929" y="2798031"/>
            <a:ext cx="2136680" cy="213201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9BBB59"/>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任意多边形 16"/>
          <p:cNvSpPr/>
          <p:nvPr>
            <p:custDataLst>
              <p:tags r:id="rId2"/>
            </p:custDataLst>
          </p:nvPr>
        </p:nvSpPr>
        <p:spPr bwMode="auto">
          <a:xfrm rot="1183009">
            <a:off x="2976671" y="1531808"/>
            <a:ext cx="2136680" cy="213201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1F74AD"/>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任意多边形 16"/>
          <p:cNvSpPr/>
          <p:nvPr>
            <p:custDataLst>
              <p:tags r:id="rId3"/>
            </p:custDataLst>
          </p:nvPr>
        </p:nvSpPr>
        <p:spPr bwMode="auto">
          <a:xfrm rot="15991048">
            <a:off x="4510436" y="1853014"/>
            <a:ext cx="2136681" cy="2132016"/>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3498DB"/>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任意多边形 16"/>
          <p:cNvSpPr/>
          <p:nvPr>
            <p:custDataLst>
              <p:tags r:id="rId4"/>
            </p:custDataLst>
          </p:nvPr>
        </p:nvSpPr>
        <p:spPr bwMode="auto">
          <a:xfrm rot="20270696">
            <a:off x="4756307" y="3350655"/>
            <a:ext cx="2136680" cy="213201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1AA3AA"/>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任意多边形 16"/>
          <p:cNvSpPr/>
          <p:nvPr>
            <p:custDataLst>
              <p:tags r:id="rId5"/>
            </p:custDataLst>
          </p:nvPr>
        </p:nvSpPr>
        <p:spPr bwMode="auto">
          <a:xfrm rot="3607112">
            <a:off x="3343843" y="4074408"/>
            <a:ext cx="2136681" cy="2132016"/>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rgbClr val="69A35B"/>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任意多边形 54"/>
          <p:cNvSpPr/>
          <p:nvPr>
            <p:custDataLst>
              <p:tags r:id="rId6"/>
            </p:custDataLst>
          </p:nvPr>
        </p:nvSpPr>
        <p:spPr bwMode="auto">
          <a:xfrm>
            <a:off x="3461501" y="1676059"/>
            <a:ext cx="480395" cy="47949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ysClr val="window" lastClr="FFFFFF"/>
          </a:solidFill>
          <a:ln>
            <a:noFill/>
          </a:ln>
        </p:spPr>
        <p:txBody>
          <a:bodyPr wrap="square" lIns="91440" tIns="45720" rIns="91440" bIns="4572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30" name="任意多边形 50"/>
          <p:cNvSpPr/>
          <p:nvPr>
            <p:custDataLst>
              <p:tags r:id="rId7"/>
            </p:custDataLst>
          </p:nvPr>
        </p:nvSpPr>
        <p:spPr bwMode="auto">
          <a:xfrm>
            <a:off x="5770341" y="2141523"/>
            <a:ext cx="480396" cy="462007"/>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ysClr val="window" lastClr="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8" name="任意多边形 55"/>
          <p:cNvSpPr/>
          <p:nvPr>
            <p:custDataLst>
              <p:tags r:id="rId8"/>
            </p:custDataLst>
          </p:nvPr>
        </p:nvSpPr>
        <p:spPr bwMode="auto">
          <a:xfrm>
            <a:off x="6210259" y="4473453"/>
            <a:ext cx="480395" cy="419359"/>
          </a:xfrm>
          <a:custGeom>
            <a:avLst/>
            <a:gdLst>
              <a:gd name="connsiteX0" fmla="*/ 424975 w 608697"/>
              <a:gd name="connsiteY0" fmla="*/ 168488 h 531358"/>
              <a:gd name="connsiteX1" fmla="*/ 387604 w 608697"/>
              <a:gd name="connsiteY1" fmla="*/ 205806 h 531358"/>
              <a:gd name="connsiteX2" fmla="*/ 424975 w 608697"/>
              <a:gd name="connsiteY2" fmla="*/ 243124 h 531358"/>
              <a:gd name="connsiteX3" fmla="*/ 462346 w 608697"/>
              <a:gd name="connsiteY3" fmla="*/ 205806 h 531358"/>
              <a:gd name="connsiteX4" fmla="*/ 424975 w 608697"/>
              <a:gd name="connsiteY4" fmla="*/ 168488 h 531358"/>
              <a:gd name="connsiteX5" fmla="*/ 287947 w 608697"/>
              <a:gd name="connsiteY5" fmla="*/ 168488 h 531358"/>
              <a:gd name="connsiteX6" fmla="*/ 250576 w 608697"/>
              <a:gd name="connsiteY6" fmla="*/ 205806 h 531358"/>
              <a:gd name="connsiteX7" fmla="*/ 287947 w 608697"/>
              <a:gd name="connsiteY7" fmla="*/ 243124 h 531358"/>
              <a:gd name="connsiteX8" fmla="*/ 325318 w 608697"/>
              <a:gd name="connsiteY8" fmla="*/ 205806 h 531358"/>
              <a:gd name="connsiteX9" fmla="*/ 287947 w 608697"/>
              <a:gd name="connsiteY9" fmla="*/ 168488 h 531358"/>
              <a:gd name="connsiteX10" fmla="*/ 102356 w 608697"/>
              <a:gd name="connsiteY10" fmla="*/ 121231 h 531358"/>
              <a:gd name="connsiteX11" fmla="*/ 98850 w 608697"/>
              <a:gd name="connsiteY11" fmla="*/ 127711 h 531358"/>
              <a:gd name="connsiteX12" fmla="*/ 76842 w 608697"/>
              <a:gd name="connsiteY12" fmla="*/ 217990 h 531358"/>
              <a:gd name="connsiteX13" fmla="*/ 98850 w 608697"/>
              <a:gd name="connsiteY13" fmla="*/ 308194 h 531358"/>
              <a:gd name="connsiteX14" fmla="*/ 157488 w 608697"/>
              <a:gd name="connsiteY14" fmla="*/ 380223 h 531358"/>
              <a:gd name="connsiteX15" fmla="*/ 344668 w 608697"/>
              <a:gd name="connsiteY15" fmla="*/ 444729 h 531358"/>
              <a:gd name="connsiteX16" fmla="*/ 370257 w 608697"/>
              <a:gd name="connsiteY16" fmla="*/ 443687 h 531358"/>
              <a:gd name="connsiteX17" fmla="*/ 236717 w 608697"/>
              <a:gd name="connsiteY17" fmla="*/ 477876 h 531358"/>
              <a:gd name="connsiteX18" fmla="*/ 198072 w 608697"/>
              <a:gd name="connsiteY18" fmla="*/ 475344 h 531358"/>
              <a:gd name="connsiteX19" fmla="*/ 82437 w 608697"/>
              <a:gd name="connsiteY19" fmla="*/ 531284 h 531358"/>
              <a:gd name="connsiteX20" fmla="*/ 81542 w 608697"/>
              <a:gd name="connsiteY20" fmla="*/ 531358 h 531358"/>
              <a:gd name="connsiteX21" fmla="*/ 75051 w 608697"/>
              <a:gd name="connsiteY21" fmla="*/ 527857 h 531358"/>
              <a:gd name="connsiteX22" fmla="*/ 74753 w 608697"/>
              <a:gd name="connsiteY22" fmla="*/ 519738 h 531358"/>
              <a:gd name="connsiteX23" fmla="*/ 88778 w 608697"/>
              <a:gd name="connsiteY23" fmla="*/ 435046 h 531358"/>
              <a:gd name="connsiteX24" fmla="*/ 0 w 608697"/>
              <a:gd name="connsiteY24" fmla="*/ 282198 h 531358"/>
              <a:gd name="connsiteX25" fmla="*/ 102356 w 608697"/>
              <a:gd name="connsiteY25" fmla="*/ 121231 h 531358"/>
              <a:gd name="connsiteX26" fmla="*/ 356424 w 608697"/>
              <a:gd name="connsiteY26" fmla="*/ 0 h 531358"/>
              <a:gd name="connsiteX27" fmla="*/ 608697 w 608697"/>
              <a:gd name="connsiteY27" fmla="*/ 211244 h 531358"/>
              <a:gd name="connsiteX28" fmla="*/ 518290 w 608697"/>
              <a:gd name="connsiteY28" fmla="*/ 373401 h 531358"/>
              <a:gd name="connsiteX29" fmla="*/ 531941 w 608697"/>
              <a:gd name="connsiteY29" fmla="*/ 441109 h 531358"/>
              <a:gd name="connsiteX30" fmla="*/ 531120 w 608697"/>
              <a:gd name="connsiteY30" fmla="*/ 465391 h 531358"/>
              <a:gd name="connsiteX31" fmla="*/ 511577 w 608697"/>
              <a:gd name="connsiteY31" fmla="*/ 475894 h 531358"/>
              <a:gd name="connsiteX32" fmla="*/ 509041 w 608697"/>
              <a:gd name="connsiteY32" fmla="*/ 475745 h 531358"/>
              <a:gd name="connsiteX33" fmla="*/ 391408 w 608697"/>
              <a:gd name="connsiteY33" fmla="*/ 420476 h 531358"/>
              <a:gd name="connsiteX34" fmla="*/ 356424 w 608697"/>
              <a:gd name="connsiteY34" fmla="*/ 422487 h 531358"/>
              <a:gd name="connsiteX35" fmla="*/ 104225 w 608697"/>
              <a:gd name="connsiteY35" fmla="*/ 211244 h 531358"/>
              <a:gd name="connsiteX36" fmla="*/ 356424 w 608697"/>
              <a:gd name="connsiteY36" fmla="*/ 0 h 5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8697" h="531358">
                <a:moveTo>
                  <a:pt x="424975" y="168488"/>
                </a:moveTo>
                <a:cubicBezTo>
                  <a:pt x="404312" y="168488"/>
                  <a:pt x="387604" y="185248"/>
                  <a:pt x="387604" y="205806"/>
                </a:cubicBezTo>
                <a:cubicBezTo>
                  <a:pt x="387604" y="226439"/>
                  <a:pt x="404312" y="243124"/>
                  <a:pt x="424975" y="243124"/>
                </a:cubicBezTo>
                <a:cubicBezTo>
                  <a:pt x="445562" y="243124"/>
                  <a:pt x="462346" y="226439"/>
                  <a:pt x="462346" y="205806"/>
                </a:cubicBezTo>
                <a:cubicBezTo>
                  <a:pt x="462346" y="185248"/>
                  <a:pt x="445637" y="168488"/>
                  <a:pt x="424975" y="168488"/>
                </a:cubicBezTo>
                <a:close/>
                <a:moveTo>
                  <a:pt x="287947" y="168488"/>
                </a:moveTo>
                <a:cubicBezTo>
                  <a:pt x="267285" y="168488"/>
                  <a:pt x="250576" y="185248"/>
                  <a:pt x="250576" y="205806"/>
                </a:cubicBezTo>
                <a:cubicBezTo>
                  <a:pt x="250576" y="226439"/>
                  <a:pt x="267285" y="243124"/>
                  <a:pt x="287947" y="243124"/>
                </a:cubicBezTo>
                <a:cubicBezTo>
                  <a:pt x="308610" y="243124"/>
                  <a:pt x="325318" y="226439"/>
                  <a:pt x="325318" y="205806"/>
                </a:cubicBezTo>
                <a:cubicBezTo>
                  <a:pt x="325318" y="185248"/>
                  <a:pt x="308610" y="168488"/>
                  <a:pt x="287947" y="168488"/>
                </a:cubicBezTo>
                <a:close/>
                <a:moveTo>
                  <a:pt x="102356" y="121231"/>
                </a:moveTo>
                <a:cubicBezTo>
                  <a:pt x="101162" y="123317"/>
                  <a:pt x="99969" y="125477"/>
                  <a:pt x="98850" y="127711"/>
                </a:cubicBezTo>
                <a:cubicBezTo>
                  <a:pt x="84227" y="156240"/>
                  <a:pt x="76842" y="186631"/>
                  <a:pt x="76842" y="217990"/>
                </a:cubicBezTo>
                <a:cubicBezTo>
                  <a:pt x="76842" y="249275"/>
                  <a:pt x="84227" y="279666"/>
                  <a:pt x="98850" y="308194"/>
                </a:cubicBezTo>
                <a:cubicBezTo>
                  <a:pt x="112726" y="335308"/>
                  <a:pt x="132496" y="359516"/>
                  <a:pt x="157488" y="380223"/>
                </a:cubicBezTo>
                <a:cubicBezTo>
                  <a:pt x="207845" y="421787"/>
                  <a:pt x="274317" y="444729"/>
                  <a:pt x="344668" y="444729"/>
                </a:cubicBezTo>
                <a:cubicBezTo>
                  <a:pt x="353173" y="444729"/>
                  <a:pt x="361752" y="444357"/>
                  <a:pt x="370257" y="443687"/>
                </a:cubicBezTo>
                <a:cubicBezTo>
                  <a:pt x="332209" y="465288"/>
                  <a:pt x="286254" y="477876"/>
                  <a:pt x="236717" y="477876"/>
                </a:cubicBezTo>
                <a:cubicBezTo>
                  <a:pt x="223736" y="477876"/>
                  <a:pt x="210755" y="477057"/>
                  <a:pt x="198072" y="475344"/>
                </a:cubicBezTo>
                <a:cubicBezTo>
                  <a:pt x="160397" y="499478"/>
                  <a:pt x="110637" y="528155"/>
                  <a:pt x="82437" y="531284"/>
                </a:cubicBezTo>
                <a:cubicBezTo>
                  <a:pt x="82138" y="531358"/>
                  <a:pt x="81840" y="531358"/>
                  <a:pt x="81542" y="531358"/>
                </a:cubicBezTo>
                <a:cubicBezTo>
                  <a:pt x="78930" y="531358"/>
                  <a:pt x="76469" y="530017"/>
                  <a:pt x="75051" y="527857"/>
                </a:cubicBezTo>
                <a:cubicBezTo>
                  <a:pt x="73410" y="525399"/>
                  <a:pt x="73335" y="522271"/>
                  <a:pt x="74753" y="519738"/>
                </a:cubicBezTo>
                <a:cubicBezTo>
                  <a:pt x="75051" y="519291"/>
                  <a:pt x="99223" y="476014"/>
                  <a:pt x="88778" y="435046"/>
                </a:cubicBezTo>
                <a:cubicBezTo>
                  <a:pt x="32303" y="397653"/>
                  <a:pt x="0" y="342160"/>
                  <a:pt x="0" y="282198"/>
                </a:cubicBezTo>
                <a:cubicBezTo>
                  <a:pt x="0" y="215532"/>
                  <a:pt x="40584" y="156538"/>
                  <a:pt x="102356" y="121231"/>
                </a:cubicBezTo>
                <a:close/>
                <a:moveTo>
                  <a:pt x="356424" y="0"/>
                </a:moveTo>
                <a:cubicBezTo>
                  <a:pt x="495540" y="0"/>
                  <a:pt x="608697" y="94747"/>
                  <a:pt x="608697" y="211244"/>
                </a:cubicBezTo>
                <a:cubicBezTo>
                  <a:pt x="608697" y="274408"/>
                  <a:pt x="575802" y="333178"/>
                  <a:pt x="518290" y="373401"/>
                </a:cubicBezTo>
                <a:cubicBezTo>
                  <a:pt x="512845" y="406324"/>
                  <a:pt x="531717" y="440811"/>
                  <a:pt x="531941" y="441109"/>
                </a:cubicBezTo>
                <a:cubicBezTo>
                  <a:pt x="536267" y="448781"/>
                  <a:pt x="535969" y="458092"/>
                  <a:pt x="531120" y="465391"/>
                </a:cubicBezTo>
                <a:cubicBezTo>
                  <a:pt x="526794" y="472021"/>
                  <a:pt x="519484" y="475894"/>
                  <a:pt x="511577" y="475894"/>
                </a:cubicBezTo>
                <a:cubicBezTo>
                  <a:pt x="510756" y="475894"/>
                  <a:pt x="509936" y="475894"/>
                  <a:pt x="509041" y="475745"/>
                </a:cubicBezTo>
                <a:cubicBezTo>
                  <a:pt x="484574" y="473064"/>
                  <a:pt x="444966" y="454442"/>
                  <a:pt x="391408" y="420476"/>
                </a:cubicBezTo>
                <a:cubicBezTo>
                  <a:pt x="379920" y="421817"/>
                  <a:pt x="368135" y="422487"/>
                  <a:pt x="356424" y="422487"/>
                </a:cubicBezTo>
                <a:cubicBezTo>
                  <a:pt x="217382" y="422487"/>
                  <a:pt x="104225" y="327741"/>
                  <a:pt x="104225" y="211244"/>
                </a:cubicBezTo>
                <a:cubicBezTo>
                  <a:pt x="104225" y="94747"/>
                  <a:pt x="217382" y="0"/>
                  <a:pt x="356424" y="0"/>
                </a:cubicBezTo>
                <a:close/>
              </a:path>
            </a:pathLst>
          </a:custGeom>
          <a:solidFill>
            <a:sysClr val="window" lastClr="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49" name="任意多边形 51"/>
          <p:cNvSpPr/>
          <p:nvPr>
            <p:custDataLst>
              <p:tags r:id="rId9"/>
            </p:custDataLst>
          </p:nvPr>
        </p:nvSpPr>
        <p:spPr bwMode="auto">
          <a:xfrm>
            <a:off x="3941896" y="5574702"/>
            <a:ext cx="480395" cy="46215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ysClr val="window" lastClr="FFFFFF"/>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
        <p:nvSpPr>
          <p:cNvPr id="50" name="diagram_134488"/>
          <p:cNvSpPr>
            <a:spLocks noChangeAspect="1"/>
          </p:cNvSpPr>
          <p:nvPr>
            <p:custDataLst>
              <p:tags r:id="rId10"/>
            </p:custDataLst>
          </p:nvPr>
        </p:nvSpPr>
        <p:spPr bwMode="auto">
          <a:xfrm>
            <a:off x="2375497" y="3656796"/>
            <a:ext cx="461185" cy="414485"/>
          </a:xfrm>
          <a:custGeom>
            <a:avLst/>
            <a:gdLst>
              <a:gd name="T0" fmla="*/ 707 w 800"/>
              <a:gd name="T1" fmla="*/ 507 h 720"/>
              <a:gd name="T2" fmla="*/ 707 w 800"/>
              <a:gd name="T3" fmla="*/ 347 h 720"/>
              <a:gd name="T4" fmla="*/ 413 w 800"/>
              <a:gd name="T5" fmla="*/ 347 h 720"/>
              <a:gd name="T6" fmla="*/ 413 w 800"/>
              <a:gd name="T7" fmla="*/ 213 h 720"/>
              <a:gd name="T8" fmla="*/ 507 w 800"/>
              <a:gd name="T9" fmla="*/ 213 h 720"/>
              <a:gd name="T10" fmla="*/ 507 w 800"/>
              <a:gd name="T11" fmla="*/ 0 h 720"/>
              <a:gd name="T12" fmla="*/ 293 w 800"/>
              <a:gd name="T13" fmla="*/ 0 h 720"/>
              <a:gd name="T14" fmla="*/ 293 w 800"/>
              <a:gd name="T15" fmla="*/ 213 h 720"/>
              <a:gd name="T16" fmla="*/ 387 w 800"/>
              <a:gd name="T17" fmla="*/ 213 h 720"/>
              <a:gd name="T18" fmla="*/ 387 w 800"/>
              <a:gd name="T19" fmla="*/ 347 h 720"/>
              <a:gd name="T20" fmla="*/ 93 w 800"/>
              <a:gd name="T21" fmla="*/ 347 h 720"/>
              <a:gd name="T22" fmla="*/ 93 w 800"/>
              <a:gd name="T23" fmla="*/ 507 h 720"/>
              <a:gd name="T24" fmla="*/ 0 w 800"/>
              <a:gd name="T25" fmla="*/ 507 h 720"/>
              <a:gd name="T26" fmla="*/ 0 w 800"/>
              <a:gd name="T27" fmla="*/ 720 h 720"/>
              <a:gd name="T28" fmla="*/ 213 w 800"/>
              <a:gd name="T29" fmla="*/ 720 h 720"/>
              <a:gd name="T30" fmla="*/ 213 w 800"/>
              <a:gd name="T31" fmla="*/ 507 h 720"/>
              <a:gd name="T32" fmla="*/ 120 w 800"/>
              <a:gd name="T33" fmla="*/ 507 h 720"/>
              <a:gd name="T34" fmla="*/ 120 w 800"/>
              <a:gd name="T35" fmla="*/ 373 h 720"/>
              <a:gd name="T36" fmla="*/ 387 w 800"/>
              <a:gd name="T37" fmla="*/ 373 h 720"/>
              <a:gd name="T38" fmla="*/ 387 w 800"/>
              <a:gd name="T39" fmla="*/ 507 h 720"/>
              <a:gd name="T40" fmla="*/ 293 w 800"/>
              <a:gd name="T41" fmla="*/ 507 h 720"/>
              <a:gd name="T42" fmla="*/ 293 w 800"/>
              <a:gd name="T43" fmla="*/ 720 h 720"/>
              <a:gd name="T44" fmla="*/ 507 w 800"/>
              <a:gd name="T45" fmla="*/ 720 h 720"/>
              <a:gd name="T46" fmla="*/ 507 w 800"/>
              <a:gd name="T47" fmla="*/ 507 h 720"/>
              <a:gd name="T48" fmla="*/ 413 w 800"/>
              <a:gd name="T49" fmla="*/ 507 h 720"/>
              <a:gd name="T50" fmla="*/ 413 w 800"/>
              <a:gd name="T51" fmla="*/ 373 h 720"/>
              <a:gd name="T52" fmla="*/ 680 w 800"/>
              <a:gd name="T53" fmla="*/ 373 h 720"/>
              <a:gd name="T54" fmla="*/ 680 w 800"/>
              <a:gd name="T55" fmla="*/ 507 h 720"/>
              <a:gd name="T56" fmla="*/ 587 w 800"/>
              <a:gd name="T57" fmla="*/ 507 h 720"/>
              <a:gd name="T58" fmla="*/ 587 w 800"/>
              <a:gd name="T59" fmla="*/ 720 h 720"/>
              <a:gd name="T60" fmla="*/ 800 w 800"/>
              <a:gd name="T61" fmla="*/ 720 h 720"/>
              <a:gd name="T62" fmla="*/ 800 w 800"/>
              <a:gd name="T63" fmla="*/ 507 h 720"/>
              <a:gd name="T64" fmla="*/ 707 w 800"/>
              <a:gd name="T65" fmla="*/ 507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0" h="720">
                <a:moveTo>
                  <a:pt x="707" y="507"/>
                </a:moveTo>
                <a:lnTo>
                  <a:pt x="707" y="347"/>
                </a:lnTo>
                <a:lnTo>
                  <a:pt x="413" y="347"/>
                </a:lnTo>
                <a:lnTo>
                  <a:pt x="413" y="213"/>
                </a:lnTo>
                <a:lnTo>
                  <a:pt x="507" y="213"/>
                </a:lnTo>
                <a:lnTo>
                  <a:pt x="507" y="0"/>
                </a:lnTo>
                <a:lnTo>
                  <a:pt x="293" y="0"/>
                </a:lnTo>
                <a:lnTo>
                  <a:pt x="293" y="213"/>
                </a:lnTo>
                <a:lnTo>
                  <a:pt x="387" y="213"/>
                </a:lnTo>
                <a:lnTo>
                  <a:pt x="387" y="347"/>
                </a:lnTo>
                <a:lnTo>
                  <a:pt x="93" y="347"/>
                </a:lnTo>
                <a:lnTo>
                  <a:pt x="93" y="507"/>
                </a:lnTo>
                <a:lnTo>
                  <a:pt x="0" y="507"/>
                </a:lnTo>
                <a:lnTo>
                  <a:pt x="0" y="720"/>
                </a:lnTo>
                <a:lnTo>
                  <a:pt x="213" y="720"/>
                </a:lnTo>
                <a:lnTo>
                  <a:pt x="213" y="507"/>
                </a:lnTo>
                <a:lnTo>
                  <a:pt x="120" y="507"/>
                </a:lnTo>
                <a:lnTo>
                  <a:pt x="120" y="373"/>
                </a:lnTo>
                <a:lnTo>
                  <a:pt x="387" y="373"/>
                </a:lnTo>
                <a:lnTo>
                  <a:pt x="387" y="507"/>
                </a:lnTo>
                <a:lnTo>
                  <a:pt x="293" y="507"/>
                </a:lnTo>
                <a:lnTo>
                  <a:pt x="293" y="720"/>
                </a:lnTo>
                <a:lnTo>
                  <a:pt x="507" y="720"/>
                </a:lnTo>
                <a:lnTo>
                  <a:pt x="507" y="507"/>
                </a:lnTo>
                <a:lnTo>
                  <a:pt x="413" y="507"/>
                </a:lnTo>
                <a:lnTo>
                  <a:pt x="413" y="373"/>
                </a:lnTo>
                <a:lnTo>
                  <a:pt x="680" y="373"/>
                </a:lnTo>
                <a:lnTo>
                  <a:pt x="680" y="507"/>
                </a:lnTo>
                <a:lnTo>
                  <a:pt x="587" y="507"/>
                </a:lnTo>
                <a:lnTo>
                  <a:pt x="587" y="720"/>
                </a:lnTo>
                <a:lnTo>
                  <a:pt x="800" y="720"/>
                </a:lnTo>
                <a:lnTo>
                  <a:pt x="800" y="507"/>
                </a:lnTo>
                <a:lnTo>
                  <a:pt x="707" y="507"/>
                </a:lnTo>
                <a:close/>
              </a:path>
            </a:pathLst>
          </a:custGeom>
          <a:solidFill>
            <a:sysClr val="window" lastClr="FFFFFF"/>
          </a:solidFill>
          <a:ln>
            <a:noFill/>
          </a:ln>
        </p:spPr>
      </p:sp>
      <p:sp>
        <p:nvSpPr>
          <p:cNvPr id="51" name="椭圆 50"/>
          <p:cNvSpPr/>
          <p:nvPr>
            <p:custDataLst>
              <p:tags r:id="rId11"/>
            </p:custDataLst>
          </p:nvPr>
        </p:nvSpPr>
        <p:spPr bwMode="auto">
          <a:xfrm>
            <a:off x="3339416" y="2529670"/>
            <a:ext cx="2674677" cy="2669545"/>
          </a:xfrm>
          <a:prstGeom prst="ellipse">
            <a:avLst/>
          </a:prstGeom>
          <a:solidFill>
            <a:sysClr val="window" lastClr="FFFFFF">
              <a:lumMod val="95000"/>
            </a:sysClr>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椭圆 51"/>
          <p:cNvSpPr/>
          <p:nvPr>
            <p:custDataLst>
              <p:tags r:id="rId12"/>
            </p:custDataLst>
          </p:nvPr>
        </p:nvSpPr>
        <p:spPr bwMode="auto">
          <a:xfrm>
            <a:off x="3428709" y="2618960"/>
            <a:ext cx="2496091" cy="24909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任意多边形: 形状 50"/>
          <p:cNvSpPr/>
          <p:nvPr>
            <p:custDataLst>
              <p:tags r:id="rId13"/>
            </p:custDataLst>
          </p:nvPr>
        </p:nvSpPr>
        <p:spPr>
          <a:xfrm rot="15013953">
            <a:off x="3938562" y="2643235"/>
            <a:ext cx="1079396" cy="1281662"/>
          </a:xfrm>
          <a:custGeom>
            <a:avLst/>
            <a:gdLst>
              <a:gd name="connsiteX0" fmla="*/ 1208344 w 1274915"/>
              <a:gd name="connsiteY0" fmla="*/ 340033 h 1513819"/>
              <a:gd name="connsiteX1" fmla="*/ 1062733 w 1274915"/>
              <a:gd name="connsiteY1" fmla="*/ 1484882 h 1513819"/>
              <a:gd name="connsiteX2" fmla="*/ 1042312 w 1274915"/>
              <a:gd name="connsiteY2" fmla="*/ 1513819 h 1513819"/>
              <a:gd name="connsiteX3" fmla="*/ 0 w 1274915"/>
              <a:gd name="connsiteY3" fmla="*/ 756534 h 1513819"/>
              <a:gd name="connsiteX4" fmla="*/ 1041280 w 1274915"/>
              <a:gd name="connsiteY4" fmla="*/ 0 h 1513819"/>
              <a:gd name="connsiteX5" fmla="*/ 1097963 w 1274915"/>
              <a:gd name="connsiteY5" fmla="*/ 89250 h 1513819"/>
              <a:gd name="connsiteX6" fmla="*/ 1208344 w 1274915"/>
              <a:gd name="connsiteY6" fmla="*/ 340033 h 151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4915" h="1513819">
                <a:moveTo>
                  <a:pt x="1208344" y="340033"/>
                </a:moveTo>
                <a:cubicBezTo>
                  <a:pt x="1338204" y="739700"/>
                  <a:pt x="1271986" y="1156016"/>
                  <a:pt x="1062733" y="1484882"/>
                </a:cubicBezTo>
                <a:lnTo>
                  <a:pt x="1042312" y="1513819"/>
                </a:lnTo>
                <a:lnTo>
                  <a:pt x="0" y="756534"/>
                </a:lnTo>
                <a:lnTo>
                  <a:pt x="1041280" y="0"/>
                </a:lnTo>
                <a:lnTo>
                  <a:pt x="1097963" y="89250"/>
                </a:lnTo>
                <a:cubicBezTo>
                  <a:pt x="1142312" y="167430"/>
                  <a:pt x="1179487" y="251218"/>
                  <a:pt x="1208344" y="340033"/>
                </a:cubicBezTo>
                <a:close/>
              </a:path>
            </a:pathLst>
          </a:cu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4" name="任意多边形: 形状 49"/>
          <p:cNvSpPr/>
          <p:nvPr>
            <p:custDataLst>
              <p:tags r:id="rId14"/>
            </p:custDataLst>
          </p:nvPr>
        </p:nvSpPr>
        <p:spPr>
          <a:xfrm rot="15013953">
            <a:off x="3406953" y="3242701"/>
            <a:ext cx="1217807" cy="1081219"/>
          </a:xfrm>
          <a:custGeom>
            <a:avLst/>
            <a:gdLst>
              <a:gd name="connsiteX0" fmla="*/ 1438397 w 1438397"/>
              <a:gd name="connsiteY0" fmla="*/ 520590 h 1277068"/>
              <a:gd name="connsiteX1" fmla="*/ 397193 w 1438397"/>
              <a:gd name="connsiteY1" fmla="*/ 1277068 h 1277068"/>
              <a:gd name="connsiteX2" fmla="*/ 0 w 1438397"/>
              <a:gd name="connsiteY2" fmla="*/ 54632 h 1277068"/>
              <a:gd name="connsiteX3" fmla="*/ 89476 w 1438397"/>
              <a:gd name="connsiteY3" fmla="*/ 30474 h 1277068"/>
              <a:gd name="connsiteX4" fmla="*/ 1396490 w 1438397"/>
              <a:gd name="connsiteY4" fmla="*/ 467150 h 1277068"/>
              <a:gd name="connsiteX5" fmla="*/ 1438397 w 1438397"/>
              <a:gd name="connsiteY5" fmla="*/ 520590 h 127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8397" h="1277068">
                <a:moveTo>
                  <a:pt x="1438397" y="520590"/>
                </a:moveTo>
                <a:lnTo>
                  <a:pt x="397193" y="1277068"/>
                </a:lnTo>
                <a:lnTo>
                  <a:pt x="0" y="54632"/>
                </a:lnTo>
                <a:lnTo>
                  <a:pt x="89476" y="30474"/>
                </a:lnTo>
                <a:cubicBezTo>
                  <a:pt x="580909" y="-75787"/>
                  <a:pt x="1079935" y="102052"/>
                  <a:pt x="1396490" y="467150"/>
                </a:cubicBezTo>
                <a:lnTo>
                  <a:pt x="1438397" y="520590"/>
                </a:lnTo>
                <a:close/>
              </a:path>
            </a:pathLst>
          </a:custGeom>
          <a:solidFill>
            <a:srgbClr val="9BBB59"/>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5" name="任意多边形: 形状 48"/>
          <p:cNvSpPr/>
          <p:nvPr>
            <p:custDataLst>
              <p:tags r:id="rId15"/>
            </p:custDataLst>
          </p:nvPr>
        </p:nvSpPr>
        <p:spPr>
          <a:xfrm rot="15013953">
            <a:off x="4542593" y="2832164"/>
            <a:ext cx="1221059" cy="1083728"/>
          </a:xfrm>
          <a:custGeom>
            <a:avLst/>
            <a:gdLst>
              <a:gd name="connsiteX0" fmla="*/ 1442239 w 1442239"/>
              <a:gd name="connsiteY0" fmla="*/ 758277 h 1280032"/>
              <a:gd name="connsiteX1" fmla="*/ 1441001 w 1442239"/>
              <a:gd name="connsiteY1" fmla="*/ 760031 h 1280032"/>
              <a:gd name="connsiteX2" fmla="*/ 793092 w 1442239"/>
              <a:gd name="connsiteY2" fmla="*/ 1213460 h 1280032"/>
              <a:gd name="connsiteX3" fmla="*/ 2404 w 1442239"/>
              <a:gd name="connsiteY3" fmla="*/ 1227460 h 1280032"/>
              <a:gd name="connsiteX4" fmla="*/ 0 w 1442239"/>
              <a:gd name="connsiteY4" fmla="*/ 1226642 h 1280032"/>
              <a:gd name="connsiteX5" fmla="*/ 398560 w 1442239"/>
              <a:gd name="connsiteY5" fmla="*/ 0 h 1280032"/>
              <a:gd name="connsiteX6" fmla="*/ 1442239 w 1442239"/>
              <a:gd name="connsiteY6" fmla="*/ 758277 h 128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2239" h="1280032">
                <a:moveTo>
                  <a:pt x="1442239" y="758277"/>
                </a:moveTo>
                <a:lnTo>
                  <a:pt x="1441001" y="760031"/>
                </a:lnTo>
                <a:cubicBezTo>
                  <a:pt x="1280745" y="965463"/>
                  <a:pt x="1059537" y="1126887"/>
                  <a:pt x="793092" y="1213460"/>
                </a:cubicBezTo>
                <a:cubicBezTo>
                  <a:pt x="526648" y="1300033"/>
                  <a:pt x="252804" y="1299461"/>
                  <a:pt x="2404" y="1227460"/>
                </a:cubicBezTo>
                <a:lnTo>
                  <a:pt x="0" y="1226642"/>
                </a:lnTo>
                <a:lnTo>
                  <a:pt x="398560" y="0"/>
                </a:lnTo>
                <a:lnTo>
                  <a:pt x="1442239" y="758277"/>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6" name="任意多边形: 形状 32"/>
          <p:cNvSpPr/>
          <p:nvPr>
            <p:custDataLst>
              <p:tags r:id="rId16"/>
            </p:custDataLst>
          </p:nvPr>
        </p:nvSpPr>
        <p:spPr>
          <a:xfrm rot="15013953">
            <a:off x="3817453" y="4088907"/>
            <a:ext cx="1088808" cy="1034797"/>
          </a:xfrm>
          <a:custGeom>
            <a:avLst/>
            <a:gdLst>
              <a:gd name="connsiteX0" fmla="*/ 888903 w 1286032"/>
              <a:gd name="connsiteY0" fmla="*/ 0 h 1222238"/>
              <a:gd name="connsiteX1" fmla="*/ 1286032 w 1286032"/>
              <a:gd name="connsiteY1" fmla="*/ 1222238 h 1222238"/>
              <a:gd name="connsiteX2" fmla="*/ 0 w 1286032"/>
              <a:gd name="connsiteY2" fmla="*/ 1222238 h 1222238"/>
              <a:gd name="connsiteX3" fmla="*/ 2498 w 1286032"/>
              <a:gd name="connsiteY3" fmla="*/ 1154224 h 1222238"/>
              <a:gd name="connsiteX4" fmla="*/ 803223 w 1286032"/>
              <a:gd name="connsiteY4" fmla="*/ 32702 h 1222238"/>
              <a:gd name="connsiteX5" fmla="*/ 888903 w 1286032"/>
              <a:gd name="connsiteY5" fmla="*/ 0 h 122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032" h="1222238">
                <a:moveTo>
                  <a:pt x="888903" y="0"/>
                </a:moveTo>
                <a:lnTo>
                  <a:pt x="1286032" y="1222238"/>
                </a:lnTo>
                <a:lnTo>
                  <a:pt x="0" y="1222238"/>
                </a:lnTo>
                <a:lnTo>
                  <a:pt x="2498" y="1154224"/>
                </a:lnTo>
                <a:cubicBezTo>
                  <a:pt x="43997" y="672786"/>
                  <a:pt x="343186" y="235591"/>
                  <a:pt x="803223" y="32702"/>
                </a:cubicBezTo>
                <a:lnTo>
                  <a:pt x="888903" y="0"/>
                </a:lnTo>
                <a:close/>
              </a:path>
            </a:pathLst>
          </a:custGeom>
          <a:solidFill>
            <a:srgbClr val="69A35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7" name="任意多边形: 形状 29"/>
          <p:cNvSpPr/>
          <p:nvPr>
            <p:custDataLst>
              <p:tags r:id="rId17"/>
            </p:custDataLst>
          </p:nvPr>
        </p:nvSpPr>
        <p:spPr>
          <a:xfrm rot="15013953">
            <a:off x="4865890" y="3711110"/>
            <a:ext cx="1089309" cy="1037167"/>
          </a:xfrm>
          <a:custGeom>
            <a:avLst/>
            <a:gdLst>
              <a:gd name="connsiteX0" fmla="*/ 1286624 w 1286624"/>
              <a:gd name="connsiteY0" fmla="*/ 0 h 1225037"/>
              <a:gd name="connsiteX1" fmla="*/ 888585 w 1286624"/>
              <a:gd name="connsiteY1" fmla="*/ 1225037 h 1225037"/>
              <a:gd name="connsiteX2" fmla="*/ 855426 w 1286624"/>
              <a:gd name="connsiteY2" fmla="*/ 1213756 h 1225037"/>
              <a:gd name="connsiteX3" fmla="*/ 64699 w 1286624"/>
              <a:gd name="connsiteY3" fmla="*/ 373142 h 1225037"/>
              <a:gd name="connsiteX4" fmla="*/ 6592 w 1286624"/>
              <a:gd name="connsiteY4" fmla="*/ 105373 h 1225037"/>
              <a:gd name="connsiteX5" fmla="*/ 0 w 1286624"/>
              <a:gd name="connsiteY5" fmla="*/ 0 h 1225037"/>
              <a:gd name="connsiteX6" fmla="*/ 1286624 w 1286624"/>
              <a:gd name="connsiteY6" fmla="*/ 0 h 122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624" h="1225037">
                <a:moveTo>
                  <a:pt x="1286624" y="0"/>
                </a:moveTo>
                <a:lnTo>
                  <a:pt x="888585" y="1225037"/>
                </a:lnTo>
                <a:lnTo>
                  <a:pt x="855426" y="1213756"/>
                </a:lnTo>
                <a:cubicBezTo>
                  <a:pt x="492834" y="1070693"/>
                  <a:pt x="194559" y="772808"/>
                  <a:pt x="64699" y="373142"/>
                </a:cubicBezTo>
                <a:cubicBezTo>
                  <a:pt x="35842" y="284327"/>
                  <a:pt x="16667" y="194690"/>
                  <a:pt x="6592" y="105373"/>
                </a:cubicBezTo>
                <a:lnTo>
                  <a:pt x="0" y="0"/>
                </a:lnTo>
                <a:lnTo>
                  <a:pt x="1286624" y="0"/>
                </a:lnTo>
                <a:close/>
              </a:path>
            </a:pathLst>
          </a:custGeom>
          <a:solidFill>
            <a:srgbClr val="1AA3AA"/>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8" name="文本框 57"/>
          <p:cNvSpPr txBox="1"/>
          <p:nvPr>
            <p:custDataLst>
              <p:tags r:id="rId18"/>
            </p:custDataLst>
          </p:nvPr>
        </p:nvSpPr>
        <p:spPr>
          <a:xfrm>
            <a:off x="4116435" y="2813033"/>
            <a:ext cx="550520" cy="541703"/>
          </a:xfrm>
          <a:prstGeom prst="rect">
            <a:avLst/>
          </a:prstGeom>
          <a:noFill/>
        </p:spPr>
        <p:txBody>
          <a:bodyPr wrap="square" rtlCol="0" anchor="ctr" anchorCtr="0">
            <a:normAutofit fontScale="87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1</a:t>
            </a:r>
            <a:endParaRPr kumimoji="0" lang="zh-CN" altLang="en-US"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59" name="文本框 58"/>
          <p:cNvSpPr txBox="1"/>
          <p:nvPr>
            <p:custDataLst>
              <p:tags r:id="rId19"/>
            </p:custDataLst>
          </p:nvPr>
        </p:nvSpPr>
        <p:spPr>
          <a:xfrm>
            <a:off x="5023226" y="3105994"/>
            <a:ext cx="550520" cy="541703"/>
          </a:xfrm>
          <a:prstGeom prst="rect">
            <a:avLst/>
          </a:prstGeom>
          <a:noFill/>
        </p:spPr>
        <p:txBody>
          <a:bodyPr wrap="square" rtlCol="0" anchor="ctr" anchorCtr="0">
            <a:normAutofit fontScale="87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2</a:t>
            </a:r>
            <a:endParaRPr kumimoji="0" lang="zh-CN" altLang="en-US"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0" name="文本框 59"/>
          <p:cNvSpPr txBox="1"/>
          <p:nvPr>
            <p:custDataLst>
              <p:tags r:id="rId20"/>
            </p:custDataLst>
          </p:nvPr>
        </p:nvSpPr>
        <p:spPr>
          <a:xfrm>
            <a:off x="5077305" y="4092096"/>
            <a:ext cx="550520" cy="541703"/>
          </a:xfrm>
          <a:prstGeom prst="rect">
            <a:avLst/>
          </a:prstGeom>
          <a:noFill/>
        </p:spPr>
        <p:txBody>
          <a:bodyPr wrap="square" rtlCol="0" anchor="ctr" anchorCtr="0">
            <a:normAutofit fontScale="87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3</a:t>
            </a:r>
            <a:endParaRPr kumimoji="0" lang="zh-CN" altLang="en-US"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1" name="文本框 60"/>
          <p:cNvSpPr txBox="1"/>
          <p:nvPr>
            <p:custDataLst>
              <p:tags r:id="rId21"/>
            </p:custDataLst>
          </p:nvPr>
        </p:nvSpPr>
        <p:spPr>
          <a:xfrm>
            <a:off x="4135055" y="4410690"/>
            <a:ext cx="550520" cy="541703"/>
          </a:xfrm>
          <a:prstGeom prst="rect">
            <a:avLst/>
          </a:prstGeom>
          <a:noFill/>
        </p:spPr>
        <p:txBody>
          <a:bodyPr wrap="square" rtlCol="0" anchor="ctr" anchorCtr="0">
            <a:normAutofit fontScale="87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4</a:t>
            </a:r>
            <a:endParaRPr kumimoji="0" lang="zh-CN" altLang="en-US"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2" name="文本框 61"/>
          <p:cNvSpPr txBox="1"/>
          <p:nvPr>
            <p:custDataLst>
              <p:tags r:id="rId22"/>
            </p:custDataLst>
          </p:nvPr>
        </p:nvSpPr>
        <p:spPr>
          <a:xfrm>
            <a:off x="3570005" y="3613804"/>
            <a:ext cx="550520" cy="541703"/>
          </a:xfrm>
          <a:prstGeom prst="rect">
            <a:avLst/>
          </a:prstGeom>
          <a:noFill/>
        </p:spPr>
        <p:txBody>
          <a:bodyPr wrap="square" rtlCol="0" anchor="ctr" anchorCtr="0">
            <a:normAutofit fontScale="87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rPr>
              <a:t>5</a:t>
            </a:r>
            <a:endParaRPr kumimoji="0" lang="zh-CN" altLang="en-US" sz="3600" b="1" i="0" u="none" strike="noStrike" kern="1200" cap="none" spc="0" normalizeH="0" baseline="0" noProof="0" dirty="0">
              <a:ln>
                <a:noFill/>
              </a:ln>
              <a:solidFill>
                <a:sysClr val="window" lastClr="FFFFFF"/>
              </a:solidFill>
              <a:effectLst/>
              <a:uLnTx/>
              <a:uFillTx/>
              <a:latin typeface="Calibri" panose="020F0502020204030204"/>
              <a:ea typeface="宋体" panose="02010600030101010101" pitchFamily="2" charset="-122"/>
              <a:cs typeface="+mn-cs"/>
            </a:endParaRPr>
          </a:p>
        </p:txBody>
      </p:sp>
      <p:sp>
        <p:nvSpPr>
          <p:cNvPr id="63" name="文本框 62"/>
          <p:cNvSpPr txBox="1"/>
          <p:nvPr>
            <p:custDataLst>
              <p:tags r:id="rId23"/>
            </p:custDataLst>
          </p:nvPr>
        </p:nvSpPr>
        <p:spPr>
          <a:xfrm>
            <a:off x="1186941" y="1907704"/>
            <a:ext cx="2300465" cy="754600"/>
          </a:xfrm>
          <a:prstGeom prst="rect">
            <a:avLst/>
          </a:prstGeom>
          <a:noFill/>
        </p:spPr>
        <p:txBody>
          <a:bodyPr wrap="square" lIns="90000" tIns="46800" rIns="90000" bIns="0" anchor="b" anchorCtr="0">
            <a:norm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3765" rtl="0" eaLnBrk="0" fontAlgn="auto" latinLnBrk="0" hangingPunct="0">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Data Watch</a:t>
            </a:r>
          </a:p>
          <a:p>
            <a:pPr marL="0" marR="0" lvl="0" indent="0" algn="ctr" defTabSz="913765" rtl="0" eaLnBrk="0" fontAlgn="auto" latinLnBrk="0" hangingPunct="0">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（数据守护）</a:t>
            </a:r>
            <a:endPar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r" defTabSz="913765" rtl="0" eaLnBrk="1" fontAlgn="auto" latinLnBrk="0" hangingPunct="1">
              <a:lnSpc>
                <a:spcPct val="120000"/>
              </a:lnSpc>
              <a:spcBef>
                <a:spcPts val="0"/>
              </a:spcBef>
              <a:spcAft>
                <a:spcPts val="0"/>
              </a:spcAft>
              <a:buClrTx/>
              <a:buSzTx/>
              <a:buFontTx/>
              <a:buNone/>
              <a:tabLst/>
              <a:defRPr/>
            </a:pPr>
            <a:endParaRPr kumimoji="0" lang="en-US" altLang="zh-CN" sz="2000" b="1"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4" name="文本框 63"/>
          <p:cNvSpPr txBox="1"/>
          <p:nvPr>
            <p:custDataLst>
              <p:tags r:id="rId24"/>
            </p:custDataLst>
          </p:nvPr>
        </p:nvSpPr>
        <p:spPr>
          <a:xfrm>
            <a:off x="5770245" y="2738120"/>
            <a:ext cx="2682240" cy="524510"/>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DMRWC</a:t>
            </a:r>
          </a:p>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（读写分离</a:t>
            </a:r>
            <a:r>
              <a:rPr kumimoji="0" lang="zh-CN" altLang="en-US" sz="2000" b="1"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5" name="文本框 64"/>
          <p:cNvSpPr txBox="1"/>
          <p:nvPr>
            <p:custDataLst>
              <p:tags r:id="rId25"/>
            </p:custDataLst>
          </p:nvPr>
        </p:nvSpPr>
        <p:spPr>
          <a:xfrm>
            <a:off x="1263853" y="5825194"/>
            <a:ext cx="2682161" cy="373752"/>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DMDSC</a:t>
            </a:r>
          </a:p>
          <a:p>
            <a:pPr marL="0" marR="0" lvl="0" indent="0" algn="ctr" defTabSz="913765" rtl="0" eaLnBrk="1" fontAlgn="auto" latinLnBrk="0" hangingPunct="1">
              <a:lnSpc>
                <a:spcPct val="120000"/>
              </a:lnSpc>
              <a:spcBef>
                <a:spcPts val="0"/>
              </a:spcBef>
              <a:spcAft>
                <a:spcPts val="0"/>
              </a:spcAft>
              <a:buClrTx/>
              <a:buSzTx/>
              <a:buFontTx/>
              <a:buNone/>
              <a:tabLst/>
              <a:defRPr/>
            </a:pPr>
            <a:r>
              <a:rPr kumimoji="0" lang="zh-CN" altLang="en-US" sz="1900" b="1"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(共享存储集群)</a:t>
            </a:r>
          </a:p>
        </p:txBody>
      </p:sp>
      <p:sp>
        <p:nvSpPr>
          <p:cNvPr id="66" name="文本框 65"/>
          <p:cNvSpPr txBox="1"/>
          <p:nvPr>
            <p:custDataLst>
              <p:tags r:id="rId26"/>
            </p:custDataLst>
          </p:nvPr>
        </p:nvSpPr>
        <p:spPr>
          <a:xfrm>
            <a:off x="262890" y="4328160"/>
            <a:ext cx="2748280" cy="37401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DMTDD</a:t>
            </a:r>
          </a:p>
          <a:p>
            <a:pPr marL="0" marR="0" lvl="0" indent="0" algn="ctr" defTabSz="913765" rtl="0" eaLnBrk="1" fontAlgn="auto" latinLnBrk="0" hangingPunct="1">
              <a:lnSpc>
                <a:spcPct val="120000"/>
              </a:lnSpc>
              <a:spcBef>
                <a:spcPts val="0"/>
              </a:spcBef>
              <a:spcAft>
                <a:spcPts val="0"/>
              </a:spcAft>
              <a:buClrTx/>
              <a:buSzTx/>
              <a:buFontTx/>
              <a:buNone/>
              <a:tabLst/>
              <a:defRPr/>
            </a:pPr>
            <a:r>
              <a:rPr kumimoji="0" lang="zh-CN" altLang="en-US" sz="1900" b="1"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rPr>
              <a:t>（透明分布式集群）</a:t>
            </a:r>
          </a:p>
        </p:txBody>
      </p:sp>
      <p:sp>
        <p:nvSpPr>
          <p:cNvPr id="67" name="文本框 66"/>
          <p:cNvSpPr txBox="1"/>
          <p:nvPr>
            <p:custDataLst>
              <p:tags r:id="rId27"/>
            </p:custDataLst>
          </p:nvPr>
        </p:nvSpPr>
        <p:spPr>
          <a:xfrm>
            <a:off x="5574030" y="5199380"/>
            <a:ext cx="2875280" cy="74231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3765"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DMMPP</a:t>
            </a:r>
          </a:p>
          <a:p>
            <a:pPr marL="0" marR="0" lvl="0" indent="0" algn="ctr" defTabSz="913765"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大规模并行处理集群</a:t>
            </a:r>
            <a:r>
              <a:rPr kumimoji="0" lang="zh-CN" altLang="en-US" sz="2000" b="1"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68" name="文本框 67"/>
          <p:cNvSpPr txBox="1"/>
          <p:nvPr/>
        </p:nvSpPr>
        <p:spPr>
          <a:xfrm>
            <a:off x="8182610" y="2661920"/>
            <a:ext cx="4009390" cy="25533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DMETL：数据交换平台</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DMHS：异构数据实时同步工具</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DM</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DEM：企业管理系统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DMCDB</a:t>
            </a: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：启云数据库云服务系统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69" name="十字形 68"/>
          <p:cNvSpPr/>
          <p:nvPr/>
        </p:nvSpPr>
        <p:spPr>
          <a:xfrm>
            <a:off x="7455092" y="3683259"/>
            <a:ext cx="536927" cy="497550"/>
          </a:xfrm>
          <a:prstGeom prst="plus">
            <a:avLst>
              <a:gd name="adj" fmla="val 37675"/>
            </a:avLst>
          </a:prstGeom>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0" name="文本框 69"/>
          <p:cNvSpPr txBox="1"/>
          <p:nvPr/>
        </p:nvSpPr>
        <p:spPr>
          <a:xfrm>
            <a:off x="3986530" y="3581400"/>
            <a:ext cx="1607185" cy="70675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达梦数据库</a:t>
            </a:r>
            <a:r>
              <a:rPr kumimoji="0" lang="en-US" altLang="zh-CN" sz="2000" b="0" i="0" u="none" strike="noStrike" kern="1200" cap="none" spc="0" normalizeH="0" baseline="0" noProof="0" dirty="0">
                <a:ln>
                  <a:noFill/>
                </a:ln>
                <a:solidFill>
                  <a:srgbClr val="000000"/>
                </a:solidFill>
                <a:effectLst>
                  <a:outerShdw blurRad="38100" dist="19050" dir="2700000" algn="tl" rotWithShape="0">
                    <a:srgbClr val="000000">
                      <a:alpha val="4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DM8</a:t>
            </a:r>
          </a:p>
        </p:txBody>
      </p:sp>
    </p:spTree>
    <p:extLst>
      <p:ext uri="{BB962C8B-B14F-4D97-AF65-F5344CB8AC3E}">
        <p14:creationId xmlns:p14="http://schemas.microsoft.com/office/powerpoint/2010/main" val="2590226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文本框 4"/>
          <p:cNvSpPr txBox="1"/>
          <p:nvPr/>
        </p:nvSpPr>
        <p:spPr>
          <a:xfrm>
            <a:off x="491923" y="323850"/>
            <a:ext cx="6921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defRPr sz="2200">
                <a:solidFill>
                  <a:srgbClr val="1C2682"/>
                </a:solidFill>
                <a:latin typeface="Franklin Gothic Medium" panose="020B0603020102020204" pitchFamily="34" charset="0"/>
                <a:ea typeface="微软雅黑" panose="020B0503020204020204" pitchFamily="34" charset="-122"/>
              </a:defRPr>
            </a:lvl1pPr>
            <a:lvl2pPr>
              <a:defRPr>
                <a:latin typeface="Calibri" panose="020F0502020204030204" pitchFamily="34" charset="0"/>
                <a:ea typeface="宋体" panose="02010600030101010101" pitchFamily="2" charset="-122"/>
              </a:defRPr>
            </a:lvl2pPr>
            <a:lvl3pPr>
              <a:defRPr>
                <a:latin typeface="Calibri" panose="020F0502020204030204" pitchFamily="34" charset="0"/>
                <a:ea typeface="宋体" panose="02010600030101010101" pitchFamily="2" charset="-122"/>
              </a:defRPr>
            </a:lvl3pPr>
            <a:lvl4pPr>
              <a:defRPr>
                <a:latin typeface="Calibri" panose="020F0502020204030204" pitchFamily="34" charset="0"/>
                <a:ea typeface="宋体" panose="02010600030101010101" pitchFamily="2" charset="-122"/>
              </a:defRPr>
            </a:lvl4pPr>
            <a:lvl5pPr>
              <a:defRPr>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latin typeface="Calibri" panose="020F0502020204030204" pitchFamily="34" charset="0"/>
                <a:ea typeface="宋体" panose="02010600030101010101" pitchFamily="2" charset="-122"/>
              </a:defRPr>
            </a:lvl9pPr>
          </a:lstStyle>
          <a:p>
            <a:pPr>
              <a:defRPr/>
            </a:pPr>
            <a:r>
              <a:rPr lang="en-US" altLang="zh-CN" sz="2800" dirty="0" err="1"/>
              <a:t>DataWatch</a:t>
            </a:r>
            <a:r>
              <a:rPr lang="zh-CN" altLang="en-US" sz="2800" dirty="0"/>
              <a:t>主</a:t>
            </a: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pitchFamily="34" charset="0"/>
                <a:ea typeface="微软雅黑" panose="020B0503020204020204" pitchFamily="34" charset="-122"/>
                <a:cs typeface="+mn-cs"/>
              </a:rPr>
              <a:t>备集群</a:t>
            </a:r>
          </a:p>
        </p:txBody>
      </p:sp>
      <p:sp>
        <p:nvSpPr>
          <p:cNvPr id="4" name="矩形 3"/>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6" name="矩形 5"/>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Text Box 3"/>
          <p:cNvSpPr txBox="1">
            <a:spLocks noChangeArrowheads="1"/>
          </p:cNvSpPr>
          <p:nvPr/>
        </p:nvSpPr>
        <p:spPr bwMode="auto">
          <a:xfrm>
            <a:off x="6752446" y="2016995"/>
            <a:ext cx="5069440" cy="3595370"/>
          </a:xfrm>
          <a:prstGeom prst="rect">
            <a:avLst/>
          </a:prstGeom>
          <a:noFill/>
          <a:ln w="9525">
            <a:noFill/>
            <a:miter lim="800000"/>
          </a:ln>
        </p:spPr>
        <p:txBody>
          <a:bodyPr wrap="square">
            <a:spAutoFit/>
          </a:bodyPr>
          <a:lstStyle/>
          <a:p>
            <a:pPr marL="342900" marR="0" lvl="2" indent="-342900" algn="l" defTabSz="914400" rtl="0" eaLnBrk="1" fontAlgn="base" latinLnBrk="0" hangingPunct="1">
              <a:lnSpc>
                <a:spcPct val="120000"/>
              </a:lnSpc>
              <a:spcBef>
                <a:spcPct val="0"/>
              </a:spcBef>
              <a:spcAft>
                <a:spcPct val="200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实时保证数据一致性</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2" indent="-342900" algn="l" defTabSz="914400" rtl="0" eaLnBrk="1" fontAlgn="base" latinLnBrk="0" hangingPunct="1">
              <a:lnSpc>
                <a:spcPct val="120000"/>
              </a:lnSpc>
              <a:spcBef>
                <a:spcPct val="0"/>
              </a:spcBef>
              <a:spcAft>
                <a:spcPct val="200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支持透明的秒级切换</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2" indent="-342900" algn="l" defTabSz="914400" rtl="0" eaLnBrk="1" fontAlgn="base" latinLnBrk="0" hangingPunct="1">
              <a:lnSpc>
                <a:spcPct val="120000"/>
              </a:lnSpc>
              <a:spcBef>
                <a:spcPct val="0"/>
              </a:spcBef>
              <a:spcAft>
                <a:spcPct val="200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自动故障处理，故障自动重连</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2" indent="-342900" algn="l" defTabSz="914400" rtl="0" eaLnBrk="1" fontAlgn="base" latinLnBrk="0" hangingPunct="1">
              <a:lnSpc>
                <a:spcPct val="120000"/>
              </a:lnSpc>
              <a:spcBef>
                <a:spcPct val="0"/>
              </a:spcBef>
              <a:spcAft>
                <a:spcPct val="200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备机支持创建临时表</a:t>
            </a:r>
            <a:endParaRPr kumimoji="0" lang="en-US" altLang="zh-CN"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342900" marR="0" lvl="2" indent="-342900" algn="l" defTabSz="914400" rtl="0" eaLnBrk="1" fontAlgn="base" latinLnBrk="0" hangingPunct="1">
              <a:lnSpc>
                <a:spcPct val="120000"/>
              </a:lnSpc>
              <a:spcBef>
                <a:spcPct val="0"/>
              </a:spcBef>
              <a:spcAft>
                <a:spcPct val="20000"/>
              </a:spcAft>
              <a:buClrTx/>
              <a:buSzTx/>
              <a:buFont typeface="Wingdings" panose="05000000000000000000" pitchFamily="2" charset="2"/>
              <a:buChar char="l"/>
              <a:tabLst/>
              <a:defRPr/>
            </a:pPr>
            <a:r>
              <a:rPr kumimoji="0" lang="zh-CN" altLang="en-US" sz="24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根据网络延时情况提供多种配置方案，强一致性，弱一致性，异步</a:t>
            </a:r>
          </a:p>
        </p:txBody>
      </p:sp>
      <p:grpSp>
        <p:nvGrpSpPr>
          <p:cNvPr id="2" name="组合 1"/>
          <p:cNvGrpSpPr/>
          <p:nvPr/>
        </p:nvGrpSpPr>
        <p:grpSpPr>
          <a:xfrm>
            <a:off x="802485" y="2058711"/>
            <a:ext cx="5534225" cy="3740784"/>
            <a:chOff x="2054245" y="2058711"/>
            <a:chExt cx="4282465" cy="2566070"/>
          </a:xfrm>
        </p:grpSpPr>
        <p:grpSp>
          <p:nvGrpSpPr>
            <p:cNvPr id="9" name="组合 8"/>
            <p:cNvGrpSpPr/>
            <p:nvPr/>
          </p:nvGrpSpPr>
          <p:grpSpPr>
            <a:xfrm>
              <a:off x="3628418" y="2058711"/>
              <a:ext cx="1800970" cy="776064"/>
              <a:chOff x="3590697" y="1021172"/>
              <a:chExt cx="1800970" cy="776064"/>
            </a:xfrm>
          </p:grpSpPr>
          <p:pic>
            <p:nvPicPr>
              <p:cNvPr id="10" name="Picture 3" descr="C:\DOCUME~1\ADMINI~1\LOCALS~1\Temp\Rar$DR34.176\652\black_server.png"/>
              <p:cNvPicPr>
                <a:picLocks noChangeAspect="1" noChangeArrowheads="1"/>
              </p:cNvPicPr>
              <p:nvPr/>
            </p:nvPicPr>
            <p:blipFill>
              <a:blip r:embed="rId3" cstate="email"/>
              <a:srcRect/>
              <a:stretch>
                <a:fillRect/>
              </a:stretch>
            </p:blipFill>
            <p:spPr bwMode="auto">
              <a:xfrm flipH="1">
                <a:off x="3590697" y="1021172"/>
                <a:ext cx="864096" cy="77606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9"/>
              <p:cNvSpPr txBox="1"/>
              <p:nvPr/>
            </p:nvSpPr>
            <p:spPr>
              <a:xfrm>
                <a:off x="4386264" y="1239927"/>
                <a:ext cx="1005403"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rPr>
                  <a:t>应用系统</a:t>
                </a:r>
              </a:p>
            </p:txBody>
          </p:sp>
        </p:grpSp>
        <p:grpSp>
          <p:nvGrpSpPr>
            <p:cNvPr id="12" name="组合 11"/>
            <p:cNvGrpSpPr/>
            <p:nvPr/>
          </p:nvGrpSpPr>
          <p:grpSpPr>
            <a:xfrm>
              <a:off x="2054245" y="3466442"/>
              <a:ext cx="766625" cy="686877"/>
              <a:chOff x="2480521" y="2450460"/>
              <a:chExt cx="766625" cy="686877"/>
            </a:xfrm>
          </p:grpSpPr>
          <p:pic>
            <p:nvPicPr>
              <p:cNvPr id="13" name="Picture 26" descr="C:\DOCUME~1\ADMINI~1\LOCALS~1\Temp\Rar$DR56.768\652\server.png"/>
              <p:cNvPicPr>
                <a:picLocks noChangeAspect="1" noChangeArrowheads="1"/>
              </p:cNvPicPr>
              <p:nvPr/>
            </p:nvPicPr>
            <p:blipFill>
              <a:blip r:embed="rId4"/>
              <a:srcRect/>
              <a:stretch>
                <a:fillRect/>
              </a:stretch>
            </p:blipFill>
            <p:spPr bwMode="auto">
              <a:xfrm flipH="1">
                <a:off x="2480521" y="2450460"/>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DOCUME~1\ADMINI~1\LOCALS~1\Temp\Rar$DR50.176\115\Database_001.png"/>
              <p:cNvPicPr>
                <a:picLocks noChangeAspect="1" noChangeArrowheads="1"/>
              </p:cNvPicPr>
              <p:nvPr/>
            </p:nvPicPr>
            <p:blipFill>
              <a:blip r:embed="rId5" cstate="email"/>
              <a:srcRect/>
              <a:stretch>
                <a:fillRect/>
              </a:stretch>
            </p:blipFill>
            <p:spPr bwMode="auto">
              <a:xfrm>
                <a:off x="2888340" y="2778531"/>
                <a:ext cx="358806" cy="358806"/>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右箭头 14"/>
            <p:cNvSpPr/>
            <p:nvPr/>
          </p:nvSpPr>
          <p:spPr bwMode="auto">
            <a:xfrm>
              <a:off x="2864853" y="3659756"/>
              <a:ext cx="462742" cy="254464"/>
            </a:xfrm>
            <a:prstGeom prst="rightArrow">
              <a:avLst/>
            </a:prstGeom>
            <a:solidFill>
              <a:srgbClr val="009900"/>
            </a:solidFill>
            <a:ln>
              <a:noFill/>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grpSp>
          <p:nvGrpSpPr>
            <p:cNvPr id="18" name="组合 17"/>
            <p:cNvGrpSpPr/>
            <p:nvPr/>
          </p:nvGrpSpPr>
          <p:grpSpPr>
            <a:xfrm>
              <a:off x="5570085" y="3423778"/>
              <a:ext cx="766625" cy="686877"/>
              <a:chOff x="3487954" y="2454071"/>
              <a:chExt cx="766625" cy="686877"/>
            </a:xfrm>
          </p:grpSpPr>
          <p:pic>
            <p:nvPicPr>
              <p:cNvPr id="19" name="Picture 26" descr="C:\DOCUME~1\ADMINI~1\LOCALS~1\Temp\Rar$DR56.768\652\server.png"/>
              <p:cNvPicPr>
                <a:picLocks noChangeAspect="1" noChangeArrowheads="1"/>
              </p:cNvPicPr>
              <p:nvPr/>
            </p:nvPicPr>
            <p:blipFill>
              <a:blip r:embed="rId4"/>
              <a:srcRect/>
              <a:stretch>
                <a:fillRect/>
              </a:stretch>
            </p:blipFill>
            <p:spPr bwMode="auto">
              <a:xfrm flipH="1">
                <a:off x="3487954" y="2454071"/>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DOCUME~1\ADMINI~1\LOCALS~1\Temp\Rar$DR50.176\115\Database_001.png"/>
              <p:cNvPicPr>
                <a:picLocks noChangeAspect="1" noChangeArrowheads="1"/>
              </p:cNvPicPr>
              <p:nvPr/>
            </p:nvPicPr>
            <p:blipFill>
              <a:blip r:embed="rId5" cstate="email"/>
              <a:srcRect/>
              <a:stretch>
                <a:fillRect/>
              </a:stretch>
            </p:blipFill>
            <p:spPr bwMode="auto">
              <a:xfrm>
                <a:off x="3895773" y="2782142"/>
                <a:ext cx="358806" cy="358806"/>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13"/>
            <p:cNvSpPr txBox="1"/>
            <p:nvPr/>
          </p:nvSpPr>
          <p:spPr>
            <a:xfrm>
              <a:off x="2968724" y="4393482"/>
              <a:ext cx="1974826" cy="2312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主备系统</a:t>
              </a:r>
              <a:r>
                <a:rPr kumimoji="0" lang="en-US" altLang="zh-CN"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 </a:t>
              </a:r>
              <a:r>
                <a:rPr kumimoji="0" lang="en-US" altLang="zh-CN" sz="16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DataWatch</a:t>
              </a:r>
              <a:endPar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右箭头 22"/>
            <p:cNvSpPr/>
            <p:nvPr/>
          </p:nvSpPr>
          <p:spPr bwMode="auto">
            <a:xfrm>
              <a:off x="5107343" y="3690009"/>
              <a:ext cx="462742" cy="254464"/>
            </a:xfrm>
            <a:prstGeom prst="rightArrow">
              <a:avLst/>
            </a:prstGeom>
            <a:solidFill>
              <a:srgbClr val="009900"/>
            </a:solidFill>
            <a:ln>
              <a:noFill/>
            </a:ln>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pic>
          <p:nvPicPr>
            <p:cNvPr id="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3728" y="3318461"/>
              <a:ext cx="1432958"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直角上箭头 26"/>
            <p:cNvSpPr/>
            <p:nvPr/>
          </p:nvSpPr>
          <p:spPr bwMode="auto">
            <a:xfrm flipH="1" flipV="1">
              <a:off x="2262332" y="2683377"/>
              <a:ext cx="1125024" cy="466572"/>
            </a:xfrm>
            <a:prstGeom prst="bentUpArrow">
              <a:avLst/>
            </a:prstGeom>
            <a:solidFill>
              <a:srgbClr val="00B0F0"/>
            </a:solidFill>
            <a:extLst>
              <a:ext uri="{91240B29-F687-4F45-9708-019B960494DF}">
                <a14:hiddenLine xmlns:a14="http://schemas.microsoft.com/office/drawing/2010/main" w="9525">
                  <a:solidFill>
                    <a:schemeClr val="tx1"/>
                  </a:solidFill>
                  <a:miter lim="800000"/>
                  <a:headEnd/>
                  <a:tailEnd/>
                </a14:hiddenLine>
              </a:ext>
            </a:ex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25" name="直角上箭头 27"/>
            <p:cNvSpPr/>
            <p:nvPr/>
          </p:nvSpPr>
          <p:spPr bwMode="auto">
            <a:xfrm flipV="1">
              <a:off x="4696943" y="2683377"/>
              <a:ext cx="1247413" cy="466572"/>
            </a:xfrm>
            <a:prstGeom prst="bentUpArrow">
              <a:avLst/>
            </a:prstGeom>
            <a:solidFill>
              <a:srgbClr val="00B0F0"/>
            </a:solidFill>
            <a:extLst>
              <a:ext uri="{91240B29-F687-4F45-9708-019B960494DF}">
                <a14:hiddenLine xmlns:a14="http://schemas.microsoft.com/office/drawing/2010/main" w="9525">
                  <a:solidFill>
                    <a:schemeClr val="tx1"/>
                  </a:solidFill>
                  <a:miter lim="800000"/>
                  <a:headEnd/>
                  <a:tailEnd/>
                </a14:hiddenLine>
              </a:ext>
            </a:ex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Verdana" panose="020B0604030504040204" pitchFamily="34" charset="0"/>
                <a:ea typeface="宋体" panose="02010600030101010101" pitchFamily="2" charset="-122"/>
                <a:cs typeface="+mn-cs"/>
              </a:endParaRPr>
            </a:p>
          </p:txBody>
        </p:sp>
        <p:sp>
          <p:nvSpPr>
            <p:cNvPr id="26" name="TextBox 28"/>
            <p:cNvSpPr txBox="1"/>
            <p:nvPr/>
          </p:nvSpPr>
          <p:spPr>
            <a:xfrm>
              <a:off x="2624816" y="2839004"/>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rPr>
                <a:t>写操作</a:t>
              </a:r>
            </a:p>
          </p:txBody>
        </p:sp>
        <p:sp>
          <p:nvSpPr>
            <p:cNvPr id="27" name="TextBox 29"/>
            <p:cNvSpPr txBox="1"/>
            <p:nvPr/>
          </p:nvSpPr>
          <p:spPr>
            <a:xfrm>
              <a:off x="4871704" y="2834775"/>
              <a:ext cx="800219"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微软雅黑" panose="020B0503020204020204" pitchFamily="34" charset="-122"/>
                  <a:ea typeface="宋体" panose="02010600030101010101" pitchFamily="2" charset="-122"/>
                  <a:cs typeface="+mn-cs"/>
                </a:rPr>
                <a:t>读操作</a:t>
              </a:r>
            </a:p>
          </p:txBody>
        </p:sp>
      </p:grpSp>
    </p:spTree>
    <p:extLst>
      <p:ext uri="{BB962C8B-B14F-4D97-AF65-F5344CB8AC3E}">
        <p14:creationId xmlns:p14="http://schemas.microsoft.com/office/powerpoint/2010/main" val="342695747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a:xfrm>
            <a:off x="4528457" y="1545771"/>
            <a:ext cx="6492240" cy="3681549"/>
          </a:xfrm>
        </p:spPr>
        <p:txBody>
          <a:bodyPr>
            <a:normAutofit/>
          </a:bodyPr>
          <a:lstStyle/>
          <a:p>
            <a:r>
              <a:rPr lang="zh-CN" altLang="en-US" sz="7200" dirty="0" smtClean="0">
                <a:solidFill>
                  <a:srgbClr val="FF0000"/>
                </a:solidFill>
                <a:latin typeface="微软雅黑" panose="020B0503020204020204" pitchFamily="34" charset="-122"/>
                <a:ea typeface="微软雅黑" panose="020B0503020204020204" pitchFamily="34" charset="-122"/>
              </a:rPr>
              <a:t>国产数据库的</a:t>
            </a:r>
            <a:endParaRPr lang="en-US" altLang="zh-CN" sz="7200" dirty="0" smtClean="0">
              <a:solidFill>
                <a:srgbClr val="FF0000"/>
              </a:solidFill>
              <a:latin typeface="微软雅黑" panose="020B0503020204020204" pitchFamily="34" charset="-122"/>
              <a:ea typeface="微软雅黑" panose="020B0503020204020204" pitchFamily="34" charset="-122"/>
            </a:endParaRPr>
          </a:p>
          <a:p>
            <a:r>
              <a:rPr lang="zh-CN" altLang="en-US" sz="7200" dirty="0" smtClean="0">
                <a:solidFill>
                  <a:srgbClr val="FF0000"/>
                </a:solidFill>
                <a:latin typeface="微软雅黑" panose="020B0503020204020204" pitchFamily="34" charset="-122"/>
                <a:ea typeface="微软雅黑" panose="020B0503020204020204" pitchFamily="34" charset="-122"/>
              </a:rPr>
              <a:t>起步</a:t>
            </a:r>
            <a:r>
              <a:rPr lang="zh-CN" altLang="en-US" sz="7200" dirty="0" smtClean="0">
                <a:latin typeface="微软雅黑" panose="020B0503020204020204" pitchFamily="34" charset="-122"/>
                <a:ea typeface="微软雅黑" panose="020B0503020204020204" pitchFamily="34" charset="-122"/>
              </a:rPr>
              <a:t> </a:t>
            </a:r>
            <a:endParaRPr lang="zh-CN" altLang="en-US" sz="7200" dirty="0">
              <a:latin typeface="微软雅黑" panose="020B0503020204020204" pitchFamily="34" charset="-122"/>
              <a:ea typeface="微软雅黑" panose="020B0503020204020204" pitchFamily="34" charset="-122"/>
            </a:endParaRPr>
          </a:p>
        </p:txBody>
      </p:sp>
      <p:sp>
        <p:nvSpPr>
          <p:cNvPr id="10" name="文本占位符 9"/>
          <p:cNvSpPr>
            <a:spLocks noGrp="1"/>
          </p:cNvSpPr>
          <p:nvPr>
            <p:ph type="body" sz="half" idx="2"/>
          </p:nvPr>
        </p:nvSpPr>
        <p:spPr/>
        <p:txBody>
          <a:bodyPr/>
          <a:lstStyle/>
          <a:p>
            <a:endParaRPr lang="zh-CN" altLang="en-US"/>
          </a:p>
        </p:txBody>
      </p:sp>
      <p:sp>
        <p:nvSpPr>
          <p:cNvPr id="4" name="灯片编号占位符 3"/>
          <p:cNvSpPr>
            <a:spLocks noGrp="1"/>
          </p:cNvSpPr>
          <p:nvPr>
            <p:ph type="sldNum" sz="quarter" idx="12"/>
          </p:nvPr>
        </p:nvSpPr>
        <p:spPr/>
        <p:txBody>
          <a:bodyPr/>
          <a:lstStyle/>
          <a:p>
            <a:fld id="{FC915C1F-EB82-4491-ABED-A4A5245928E2}" type="slidenum">
              <a:rPr lang="zh-CN" altLang="en-US" smtClean="0"/>
              <a:t>2</a:t>
            </a:fld>
            <a:endParaRPr lang="zh-CN" altLang="en-US"/>
          </a:p>
        </p:txBody>
      </p:sp>
    </p:spTree>
    <p:extLst>
      <p:ext uri="{BB962C8B-B14F-4D97-AF65-F5344CB8AC3E}">
        <p14:creationId xmlns:p14="http://schemas.microsoft.com/office/powerpoint/2010/main" val="208825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矩形 6"/>
          <p:cNvSpPr/>
          <p:nvPr/>
        </p:nvSpPr>
        <p:spPr>
          <a:xfrm>
            <a:off x="2954975" y="864116"/>
            <a:ext cx="6124289" cy="921642"/>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读写分离，提升系统整体性能</a:t>
            </a:r>
          </a:p>
        </p:txBody>
      </p:sp>
      <p:pic>
        <p:nvPicPr>
          <p:cNvPr id="9" name="图表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52" y="1785758"/>
            <a:ext cx="5781238" cy="40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直接箭头连接符 10"/>
          <p:cNvSpPr>
            <a:spLocks noChangeShapeType="1"/>
          </p:cNvSpPr>
          <p:nvPr/>
        </p:nvSpPr>
        <p:spPr bwMode="auto">
          <a:xfrm flipH="1" flipV="1">
            <a:off x="7400178" y="3128518"/>
            <a:ext cx="1501943" cy="925160"/>
          </a:xfrm>
          <a:prstGeom prst="straightConnector1">
            <a:avLst/>
          </a:prstGeom>
          <a:noFill/>
          <a:ln w="9525" cap="flat" cmpd="sng">
            <a:solidFill>
              <a:srgbClr val="FF0000"/>
            </a:solidFill>
            <a:bevel/>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TextBox 5"/>
          <p:cNvSpPr>
            <a:spLocks noChangeArrowheads="1"/>
          </p:cNvSpPr>
          <p:nvPr/>
        </p:nvSpPr>
        <p:spPr bwMode="auto">
          <a:xfrm>
            <a:off x="10402601" y="3925790"/>
            <a:ext cx="1346120" cy="1077218"/>
          </a:xfrm>
          <a:prstGeom prst="rect">
            <a:avLst/>
          </a:prstGeom>
          <a:noFill/>
          <a:ln w="28575" cmpd="sng">
            <a:solidFill>
              <a:srgbClr val="FF0000"/>
            </a:solidFill>
            <a:bevel/>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只读事务比例达到</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90%</a:t>
            </a: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，加速效果接近线性</a:t>
            </a:r>
          </a:p>
        </p:txBody>
      </p:sp>
      <p:sp>
        <p:nvSpPr>
          <p:cNvPr id="16" name="TextBox 6"/>
          <p:cNvSpPr>
            <a:spLocks noChangeArrowheads="1"/>
          </p:cNvSpPr>
          <p:nvPr/>
        </p:nvSpPr>
        <p:spPr bwMode="auto">
          <a:xfrm>
            <a:off x="8056422" y="2264557"/>
            <a:ext cx="1659585" cy="830997"/>
          </a:xfrm>
          <a:prstGeom prst="rect">
            <a:avLst/>
          </a:prstGeom>
          <a:noFill/>
          <a:ln w="28575" cmpd="sng">
            <a:solidFill>
              <a:srgbClr val="FF0000"/>
            </a:solidFill>
            <a:bevel/>
          </a:ln>
          <a:extLst>
            <a:ext uri="{909E8E84-426E-40DD-AFC4-6F175D3DCCD1}">
              <a14:hiddenFill xmlns:a14="http://schemas.microsoft.com/office/drawing/2010/main">
                <a:solidFill>
                  <a:srgbClr val="FFFFFF"/>
                </a:solidFill>
              </a14:hiddenFill>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只读事务比例超过</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60%</a:t>
            </a: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，加速效果显著</a:t>
            </a:r>
          </a:p>
        </p:txBody>
      </p:sp>
      <p:sp>
        <p:nvSpPr>
          <p:cNvPr id="17" name="TextBox 7"/>
          <p:cNvSpPr>
            <a:spLocks noChangeArrowheads="1"/>
          </p:cNvSpPr>
          <p:nvPr/>
        </p:nvSpPr>
        <p:spPr bwMode="auto">
          <a:xfrm>
            <a:off x="6278619" y="2313572"/>
            <a:ext cx="1430911" cy="830997"/>
          </a:xfrm>
          <a:prstGeom prst="rect">
            <a:avLst/>
          </a:prstGeom>
          <a:noFill/>
          <a:ln w="28575" cmpd="sng">
            <a:solidFill>
              <a:srgbClr val="FF0000"/>
            </a:solidFill>
            <a:bevel/>
          </a:ln>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只读事务比例超过</a:t>
            </a:r>
            <a:r>
              <a:rPr kumimoji="0" lang="en-US" altLang="zh-CN"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30%</a:t>
            </a:r>
            <a:r>
              <a:rPr kumimoji="0" lang="zh-CN" altLang="en-US" sz="16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开始有加速效果</a:t>
            </a:r>
          </a:p>
        </p:txBody>
      </p:sp>
      <p:sp>
        <p:nvSpPr>
          <p:cNvPr id="18" name="直接箭头连接符 17"/>
          <p:cNvSpPr>
            <a:spLocks noChangeShapeType="1"/>
          </p:cNvSpPr>
          <p:nvPr/>
        </p:nvSpPr>
        <p:spPr bwMode="auto">
          <a:xfrm flipH="1" flipV="1">
            <a:off x="9716007" y="3132285"/>
            <a:ext cx="358309" cy="297124"/>
          </a:xfrm>
          <a:prstGeom prst="straightConnector1">
            <a:avLst/>
          </a:prstGeom>
          <a:noFill/>
          <a:ln w="9525" cap="flat" cmpd="sng">
            <a:solidFill>
              <a:srgbClr val="FF0000"/>
            </a:solidFill>
            <a:bevel/>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直接箭头连接符 18"/>
          <p:cNvSpPr>
            <a:spLocks noChangeShapeType="1"/>
          </p:cNvSpPr>
          <p:nvPr/>
        </p:nvSpPr>
        <p:spPr bwMode="auto">
          <a:xfrm flipH="1">
            <a:off x="11090035" y="2922271"/>
            <a:ext cx="81708" cy="1014276"/>
          </a:xfrm>
          <a:prstGeom prst="straightConnector1">
            <a:avLst/>
          </a:prstGeom>
          <a:noFill/>
          <a:ln w="9525" cap="flat" cmpd="sng">
            <a:solidFill>
              <a:srgbClr val="FF0000"/>
            </a:solidFill>
            <a:bevel/>
            <a:tailEnd type="arrow"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2946802" y="5923561"/>
            <a:ext cx="2096912" cy="720091"/>
          </a:xfrm>
          <a:prstGeom prst="rect">
            <a:avLst/>
          </a:prstGeom>
        </p:spPr>
        <p:txBody>
          <a:bodyPr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DMRWC</a:t>
            </a:r>
          </a:p>
        </p:txBody>
      </p:sp>
      <p:pic>
        <p:nvPicPr>
          <p:cNvPr id="21" name="Picture 1"/>
          <p:cNvPicPr>
            <a:picLocks noChangeAspect="1" noChangeArrowheads="1"/>
          </p:cNvPicPr>
          <p:nvPr/>
        </p:nvPicPr>
        <p:blipFill>
          <a:blip r:embed="rId4"/>
          <a:srcRect/>
          <a:stretch>
            <a:fillRect/>
          </a:stretch>
        </p:blipFill>
        <p:spPr bwMode="auto">
          <a:xfrm>
            <a:off x="363234" y="1785758"/>
            <a:ext cx="5662916" cy="4075000"/>
          </a:xfrm>
          <a:prstGeom prst="rect">
            <a:avLst/>
          </a:prstGeom>
          <a:noFill/>
          <a:ln w="9525">
            <a:noFill/>
            <a:miter lim="800000"/>
            <a:headEnd/>
            <a:tailEnd/>
          </a:ln>
        </p:spPr>
      </p:pic>
      <p:sp>
        <p:nvSpPr>
          <p:cNvPr id="22" name="文本框 4"/>
          <p:cNvSpPr txBox="1"/>
          <p:nvPr/>
        </p:nvSpPr>
        <p:spPr>
          <a:xfrm>
            <a:off x="434975" y="323850"/>
            <a:ext cx="55911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sym typeface="+mn-lt"/>
              </a:rPr>
              <a:t>读写分离集群</a:t>
            </a:r>
          </a:p>
        </p:txBody>
      </p:sp>
    </p:spTree>
    <p:extLst>
      <p:ext uri="{BB962C8B-B14F-4D97-AF65-F5344CB8AC3E}">
        <p14:creationId xmlns:p14="http://schemas.microsoft.com/office/powerpoint/2010/main" val="3531594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sp>
        <p:nvSpPr>
          <p:cNvPr id="13" name="矩形 12"/>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ea"/>
              <a:sym typeface="+mn-lt"/>
            </a:endParaRPr>
          </a:p>
        </p:txBody>
      </p:sp>
      <p:pic>
        <p:nvPicPr>
          <p:cNvPr id="2" name="图片 1"/>
          <p:cNvPicPr>
            <a:picLocks noChangeAspect="1"/>
          </p:cNvPicPr>
          <p:nvPr/>
        </p:nvPicPr>
        <p:blipFill>
          <a:blip r:embed="rId3"/>
          <a:stretch>
            <a:fillRect/>
          </a:stretch>
        </p:blipFill>
        <p:spPr>
          <a:xfrm>
            <a:off x="3933447" y="1949768"/>
            <a:ext cx="8329673" cy="4005292"/>
          </a:xfrm>
          <a:prstGeom prst="rect">
            <a:avLst/>
          </a:prstGeom>
        </p:spPr>
      </p:pic>
      <p:sp>
        <p:nvSpPr>
          <p:cNvPr id="11" name="矩形 10"/>
          <p:cNvSpPr/>
          <p:nvPr/>
        </p:nvSpPr>
        <p:spPr>
          <a:xfrm>
            <a:off x="6046185" y="1243006"/>
            <a:ext cx="3570276" cy="846786"/>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完全对等不共享架构</a:t>
            </a:r>
          </a:p>
        </p:txBody>
      </p:sp>
      <p:sp>
        <p:nvSpPr>
          <p:cNvPr id="59" name="矩形 58"/>
          <p:cNvSpPr/>
          <p:nvPr/>
        </p:nvSpPr>
        <p:spPr>
          <a:xfrm>
            <a:off x="7344575" y="5840111"/>
            <a:ext cx="1910489" cy="720091"/>
          </a:xfrm>
          <a:prstGeom prst="rect">
            <a:avLst/>
          </a:prstGeom>
        </p:spPr>
        <p:txBody>
          <a:bodyPr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65000"/>
                    <a:lumOff val="35000"/>
                  </a:prstClr>
                </a:solidFill>
                <a:effectLst/>
                <a:uLnTx/>
                <a:uFillTx/>
                <a:latin typeface="思源黑体 CN Heavy" pitchFamily="34" charset="-122"/>
                <a:ea typeface="思源黑体 CN Heavy" pitchFamily="34" charset="-122"/>
                <a:cs typeface="+mn-cs"/>
              </a:rPr>
              <a:t>DMMPP</a:t>
            </a:r>
          </a:p>
        </p:txBody>
      </p:sp>
      <p:sp>
        <p:nvSpPr>
          <p:cNvPr id="14" name="文本框 4"/>
          <p:cNvSpPr txBox="1"/>
          <p:nvPr/>
        </p:nvSpPr>
        <p:spPr>
          <a:xfrm>
            <a:off x="434975" y="323850"/>
            <a:ext cx="62623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sym typeface="+mn-lt"/>
              </a:rPr>
              <a:t>大规模并行处理集群</a:t>
            </a:r>
          </a:p>
        </p:txBody>
      </p:sp>
      <p:sp>
        <p:nvSpPr>
          <p:cNvPr id="15" name="Rectangle 97"/>
          <p:cNvSpPr/>
          <p:nvPr/>
        </p:nvSpPr>
        <p:spPr>
          <a:xfrm>
            <a:off x="1055833" y="1394599"/>
            <a:ext cx="2708677" cy="306705"/>
          </a:xfrm>
          <a:prstGeom prst="rect">
            <a:avLst/>
          </a:prstGeom>
        </p:spPr>
        <p:txBody>
          <a:bodyPr wrap="square" lIns="0" tIns="0" rIns="9144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并行处理</a:t>
            </a:r>
          </a:p>
        </p:txBody>
      </p:sp>
      <p:sp>
        <p:nvSpPr>
          <p:cNvPr id="24" name="TextBox 84"/>
          <p:cNvSpPr txBox="1"/>
          <p:nvPr/>
        </p:nvSpPr>
        <p:spPr>
          <a:xfrm>
            <a:off x="1064306" y="3181748"/>
            <a:ext cx="3396577" cy="398780"/>
          </a:xfrm>
          <a:prstGeom prst="rect">
            <a:avLst/>
          </a:prstGeom>
          <a:noFill/>
        </p:spPr>
        <p:txBody>
          <a:bodyPr wrap="square" lIns="0" rIns="0" rtlCol="0">
            <a:noAutofit/>
          </a:bodyPr>
          <a:lstStyle>
            <a:defPPr>
              <a:defRPr lang="en-US"/>
            </a:defPPr>
            <a:lvl1pPr algn="ctr" defTabSz="429895">
              <a:spcAft>
                <a:spcPts val="400"/>
              </a:spcAft>
              <a:buSzPct val="100000"/>
              <a:defRPr sz="1200">
                <a:solidFill>
                  <a:schemeClr val="bg1"/>
                </a:solidFill>
                <a:latin typeface="HP Simplified" pitchFamily="34" charset="0"/>
                <a:cs typeface="HP Simplified" pitchFamily="34" charset="0"/>
              </a:defRPr>
            </a:lvl1pPr>
          </a:lstStyle>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支持</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在线扩展</a:t>
            </a: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节点</a:t>
            </a:r>
          </a:p>
        </p:txBody>
      </p:sp>
      <p:sp>
        <p:nvSpPr>
          <p:cNvPr id="25" name="Rectangle 86"/>
          <p:cNvSpPr/>
          <p:nvPr/>
        </p:nvSpPr>
        <p:spPr>
          <a:xfrm>
            <a:off x="1064306" y="2826721"/>
            <a:ext cx="2708677" cy="306705"/>
          </a:xfrm>
          <a:prstGeom prst="rect">
            <a:avLst/>
          </a:prstGeom>
        </p:spPr>
        <p:txBody>
          <a:bodyPr wrap="square" lIns="0" tIns="0" rIns="9144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可扩展性</a:t>
            </a:r>
          </a:p>
        </p:txBody>
      </p:sp>
      <p:sp>
        <p:nvSpPr>
          <p:cNvPr id="27" name="TextBox 25"/>
          <p:cNvSpPr txBox="1"/>
          <p:nvPr/>
        </p:nvSpPr>
        <p:spPr>
          <a:xfrm>
            <a:off x="1064883" y="4145837"/>
            <a:ext cx="3989532" cy="551815"/>
          </a:xfrm>
          <a:prstGeom prst="rect">
            <a:avLst/>
          </a:prstGeom>
          <a:noFill/>
        </p:spPr>
        <p:txBody>
          <a:bodyPr wrap="square" lIns="0" rIns="0" rtlCol="0">
            <a:noAutofit/>
          </a:bodyPr>
          <a:lstStyle>
            <a:defPPr>
              <a:defRPr lang="en-US"/>
            </a:defPPr>
            <a:lvl1pPr algn="ctr" defTabSz="429895">
              <a:spcAft>
                <a:spcPts val="400"/>
              </a:spcAft>
              <a:buSzPct val="100000"/>
              <a:defRPr sz="1200">
                <a:solidFill>
                  <a:schemeClr val="bg1"/>
                </a:solidFill>
                <a:latin typeface="HP Simplified" pitchFamily="34" charset="0"/>
                <a:cs typeface="HP Simplified" pitchFamily="34" charset="0"/>
              </a:defRPr>
            </a:lvl1pPr>
          </a:lstStyle>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继承达梦数据库的功能和性能优势</a:t>
            </a:r>
          </a:p>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支持</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查询内并行</a:t>
            </a: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a:t>
            </a:r>
          </a:p>
        </p:txBody>
      </p:sp>
      <p:sp>
        <p:nvSpPr>
          <p:cNvPr id="28" name="Rectangle 96"/>
          <p:cNvSpPr/>
          <p:nvPr/>
        </p:nvSpPr>
        <p:spPr>
          <a:xfrm>
            <a:off x="1041133" y="3863897"/>
            <a:ext cx="2708677" cy="306705"/>
          </a:xfrm>
          <a:prstGeom prst="rect">
            <a:avLst/>
          </a:prstGeom>
        </p:spPr>
        <p:txBody>
          <a:bodyPr wrap="square" lIns="0" tIns="0" rIns="9144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高性能</a:t>
            </a:r>
          </a:p>
        </p:txBody>
      </p:sp>
      <p:sp>
        <p:nvSpPr>
          <p:cNvPr id="30" name="TextBox 28"/>
          <p:cNvSpPr txBox="1"/>
          <p:nvPr/>
        </p:nvSpPr>
        <p:spPr>
          <a:xfrm>
            <a:off x="1094653" y="5409745"/>
            <a:ext cx="3781337" cy="827255"/>
          </a:xfrm>
          <a:prstGeom prst="rect">
            <a:avLst/>
          </a:prstGeom>
          <a:noFill/>
        </p:spPr>
        <p:txBody>
          <a:bodyPr wrap="square" lIns="0" rIns="0" rtlCol="0">
            <a:noAutofit/>
          </a:bodyPr>
          <a:lstStyle>
            <a:defPPr>
              <a:defRPr lang="en-US"/>
            </a:defPPr>
            <a:lvl1pPr algn="ctr" defTabSz="429895">
              <a:spcAft>
                <a:spcPts val="400"/>
              </a:spcAft>
              <a:buSzPct val="100000"/>
              <a:defRPr sz="1200">
                <a:solidFill>
                  <a:schemeClr val="bg1"/>
                </a:solidFill>
                <a:latin typeface="HP Simplified" pitchFamily="34" charset="0"/>
                <a:cs typeface="HP Simplified" pitchFamily="34" charset="0"/>
              </a:defRPr>
            </a:lvl1pPr>
          </a:lstStyle>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行列混合</a:t>
            </a: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存储</a:t>
            </a:r>
          </a:p>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多级数据压缩</a:t>
            </a:r>
            <a:endPar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a:p>
            <a:pPr marL="0" marR="0" lvl="0" indent="0" algn="l" defTabSz="429895" rtl="0" eaLnBrk="1" fontAlgn="auto" latinLnBrk="0" hangingPunct="1">
              <a:lnSpc>
                <a:spcPct val="100000"/>
              </a:lnSpc>
              <a:spcBef>
                <a:spcPts val="0"/>
              </a:spcBef>
              <a:spcAft>
                <a:spcPts val="400"/>
              </a:spcAft>
              <a:buClrTx/>
              <a:buSzPct val="100000"/>
              <a:buFontTx/>
              <a:buNone/>
              <a:tabLst/>
              <a:defRPr/>
            </a:pPr>
            <a:endParaRPr kumimoji="0" 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
        <p:nvSpPr>
          <p:cNvPr id="31" name="Rectangle 107"/>
          <p:cNvSpPr/>
          <p:nvPr/>
        </p:nvSpPr>
        <p:spPr>
          <a:xfrm>
            <a:off x="1071480" y="5111295"/>
            <a:ext cx="2708677" cy="306705"/>
          </a:xfrm>
          <a:prstGeom prst="rect">
            <a:avLst/>
          </a:prstGeom>
        </p:spPr>
        <p:txBody>
          <a:bodyPr wrap="square" lIns="0" tIns="0" rIns="9144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优化的数据存储</a:t>
            </a:r>
          </a:p>
        </p:txBody>
      </p:sp>
      <p:sp>
        <p:nvSpPr>
          <p:cNvPr id="45" name="TextBox 47"/>
          <p:cNvSpPr txBox="1"/>
          <p:nvPr/>
        </p:nvSpPr>
        <p:spPr>
          <a:xfrm>
            <a:off x="1078988" y="1713369"/>
            <a:ext cx="3906639" cy="365125"/>
          </a:xfrm>
          <a:prstGeom prst="rect">
            <a:avLst/>
          </a:prstGeom>
          <a:noFill/>
        </p:spPr>
        <p:txBody>
          <a:bodyPr wrap="square" lIns="0" rIns="0" rtlCol="0">
            <a:noAutofit/>
          </a:bodyPr>
          <a:lstStyle>
            <a:defPPr>
              <a:defRPr lang="en-US"/>
            </a:defPPr>
            <a:lvl1pPr algn="ctr" defTabSz="429895">
              <a:spcAft>
                <a:spcPts val="400"/>
              </a:spcAft>
              <a:buSzPct val="100000"/>
              <a:defRPr sz="1200">
                <a:solidFill>
                  <a:schemeClr val="bg1"/>
                </a:solidFill>
                <a:latin typeface="HP Simplified" pitchFamily="34" charset="0"/>
                <a:cs typeface="HP Simplified" pitchFamily="34" charset="0"/>
              </a:defRPr>
            </a:lvl1pPr>
          </a:lstStyle>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节点之间</a:t>
            </a:r>
            <a:r>
              <a:rPr kumimoji="0" lang="zh-CN" altLang="en-US" sz="16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完全无共享</a:t>
            </a: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，每个节点只处理部分数据</a:t>
            </a:r>
          </a:p>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r>
              <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rPr>
              <a:t>所有节点同时并行处理</a:t>
            </a:r>
          </a:p>
          <a:p>
            <a:pPr marL="171450" marR="0" lvl="0" indent="-171450" algn="l" defTabSz="429895" rtl="0" eaLnBrk="1" fontAlgn="auto" latinLnBrk="0" hangingPunct="1">
              <a:lnSpc>
                <a:spcPct val="100000"/>
              </a:lnSpc>
              <a:spcBef>
                <a:spcPts val="0"/>
              </a:spcBef>
              <a:spcAft>
                <a:spcPts val="400"/>
              </a:spcAft>
              <a:buClrTx/>
              <a:buSzPct val="100000"/>
              <a:buFont typeface="Wingdings" panose="05000000000000000000" charset="0"/>
              <a:buChar char="l"/>
              <a:tabLst/>
              <a:defRPr/>
            </a:pPr>
            <a:endPar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a:p>
            <a:pPr marL="0" marR="0" lvl="0" indent="0" algn="l" defTabSz="429895" rtl="0" eaLnBrk="1" fontAlgn="auto" latinLnBrk="0" hangingPunct="1">
              <a:lnSpc>
                <a:spcPct val="100000"/>
              </a:lnSpc>
              <a:spcBef>
                <a:spcPts val="0"/>
              </a:spcBef>
              <a:spcAft>
                <a:spcPts val="400"/>
              </a:spcAft>
              <a:buClrTx/>
              <a:buSzPct val="100000"/>
              <a:buFontTx/>
              <a:buNone/>
              <a:tabLst/>
              <a:defRPr/>
            </a:pPr>
            <a:endParaRPr kumimoji="0" lang="zh-CN" altLang="en-US" sz="16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675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7" name="文本框 4"/>
          <p:cNvSpPr txBox="1"/>
          <p:nvPr/>
        </p:nvSpPr>
        <p:spPr>
          <a:xfrm>
            <a:off x="434975" y="323850"/>
            <a:ext cx="559117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微软雅黑" panose="020B0503020204020204" pitchFamily="34" charset="-122"/>
                <a:ea typeface="微软雅黑" panose="020B0503020204020204" pitchFamily="34" charset="-122"/>
                <a:cs typeface="+mn-cs"/>
                <a:sym typeface="+mn-lt"/>
              </a:rPr>
              <a:t>共享存储集群</a:t>
            </a:r>
          </a:p>
        </p:txBody>
      </p:sp>
      <p:sp>
        <p:nvSpPr>
          <p:cNvPr id="11" name="矩形 10"/>
          <p:cNvSpPr/>
          <p:nvPr/>
        </p:nvSpPr>
        <p:spPr>
          <a:xfrm>
            <a:off x="6206509" y="1046371"/>
            <a:ext cx="3948913" cy="846786"/>
          </a:xfrm>
          <a:prstGeom prst="rect">
            <a:avLst/>
          </a:prstGeom>
        </p:spPr>
        <p: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多节点读写</a:t>
            </a:r>
          </a:p>
        </p:txBody>
      </p:sp>
      <p:sp>
        <p:nvSpPr>
          <p:cNvPr id="14" name="矩形 13"/>
          <p:cNvSpPr/>
          <p:nvPr/>
        </p:nvSpPr>
        <p:spPr>
          <a:xfrm>
            <a:off x="574936" y="1567032"/>
            <a:ext cx="4564773" cy="3421580"/>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支持裸设备，</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DM ASM</a:t>
            </a: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存储方案</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支持完整单机功能，</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对应用透明</a:t>
            </a: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2400" dirty="0">
                <a:solidFill>
                  <a:srgbClr val="002060"/>
                </a:solidFill>
                <a:latin typeface="微软雅黑" panose="020B0503020204020204" pitchFamily="34" charset="-122"/>
                <a:ea typeface="微软雅黑" panose="020B0503020204020204" pitchFamily="34" charset="-122"/>
              </a:rPr>
              <a:t>采用</a:t>
            </a:r>
            <a:r>
              <a:rPr lang="zh-CN" altLang="en-US" sz="2400" dirty="0">
                <a:solidFill>
                  <a:srgbClr val="FF0000"/>
                </a:solidFill>
                <a:latin typeface="微软雅黑" panose="020B0503020204020204" pitchFamily="34" charset="-122"/>
                <a:ea typeface="微软雅黑" panose="020B0503020204020204" pitchFamily="34" charset="-122"/>
              </a:rPr>
              <a:t>缓存交换</a:t>
            </a:r>
            <a:r>
              <a:rPr lang="zh-CN" altLang="en-US" sz="2400" dirty="0">
                <a:solidFill>
                  <a:srgbClr val="002060"/>
                </a:solidFill>
                <a:latin typeface="微软雅黑" panose="020B0503020204020204" pitchFamily="34" charset="-122"/>
                <a:ea typeface="微软雅黑" panose="020B0503020204020204" pitchFamily="34" charset="-122"/>
              </a:rPr>
              <a:t>技术</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负载均衡</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应用透明</a:t>
            </a: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故障切换</a:t>
            </a: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TAF</a:t>
            </a:r>
            <a:r>
              <a:rPr kumimoji="0" lang="zh-CN" altLang="en-US" sz="24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动态节点恢复</a:t>
            </a:r>
          </a:p>
        </p:txBody>
      </p:sp>
      <p:grpSp>
        <p:nvGrpSpPr>
          <p:cNvPr id="16" name="组合 15"/>
          <p:cNvGrpSpPr/>
          <p:nvPr/>
        </p:nvGrpSpPr>
        <p:grpSpPr>
          <a:xfrm>
            <a:off x="5233419" y="1723416"/>
            <a:ext cx="6047356" cy="4450761"/>
            <a:chOff x="2711032" y="2177088"/>
            <a:chExt cx="6047356" cy="4450761"/>
          </a:xfrm>
        </p:grpSpPr>
        <p:sp>
          <p:nvSpPr>
            <p:cNvPr id="17" name="文本框 16"/>
            <p:cNvSpPr txBox="1"/>
            <p:nvPr/>
          </p:nvSpPr>
          <p:spPr>
            <a:xfrm>
              <a:off x="2711032" y="5165285"/>
              <a:ext cx="103293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DMASMSVR</a:t>
              </a:r>
            </a:p>
          </p:txBody>
        </p:sp>
        <p:grpSp>
          <p:nvGrpSpPr>
            <p:cNvPr id="18" name="组合 17"/>
            <p:cNvGrpSpPr/>
            <p:nvPr/>
          </p:nvGrpSpPr>
          <p:grpSpPr>
            <a:xfrm>
              <a:off x="3004380" y="2177088"/>
              <a:ext cx="5754008" cy="4450761"/>
              <a:chOff x="3004380" y="2177088"/>
              <a:chExt cx="5754008" cy="4450761"/>
            </a:xfrm>
          </p:grpSpPr>
          <p:cxnSp>
            <p:nvCxnSpPr>
              <p:cNvPr id="19" name="直接连接符 18"/>
              <p:cNvCxnSpPr/>
              <p:nvPr/>
            </p:nvCxnSpPr>
            <p:spPr bwMode="auto">
              <a:xfrm>
                <a:off x="3299188" y="3397882"/>
                <a:ext cx="4589272" cy="0"/>
              </a:xfrm>
              <a:prstGeom prst="line">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矩形 19"/>
              <p:cNvSpPr/>
              <p:nvPr/>
            </p:nvSpPr>
            <p:spPr bwMode="auto">
              <a:xfrm>
                <a:off x="7404681" y="3427008"/>
                <a:ext cx="1352799" cy="418300"/>
              </a:xfrm>
              <a:prstGeom prst="rect">
                <a:avLst/>
              </a:prstGeom>
              <a:noFill/>
              <a:ln w="38100">
                <a:no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rPr>
                  <a:t>高速内部网</a:t>
                </a:r>
              </a:p>
            </p:txBody>
          </p:sp>
          <p:grpSp>
            <p:nvGrpSpPr>
              <p:cNvPr id="21" name="组合 20"/>
              <p:cNvGrpSpPr/>
              <p:nvPr/>
            </p:nvGrpSpPr>
            <p:grpSpPr>
              <a:xfrm>
                <a:off x="3630106" y="4157611"/>
                <a:ext cx="836748" cy="1184342"/>
                <a:chOff x="3440006" y="3662679"/>
                <a:chExt cx="836748" cy="1184342"/>
              </a:xfrm>
            </p:grpSpPr>
            <p:pic>
              <p:nvPicPr>
                <p:cNvPr id="55" name="图片 54"/>
                <p:cNvPicPr>
                  <a:picLocks noChangeAspect="1"/>
                </p:cNvPicPr>
                <p:nvPr/>
              </p:nvPicPr>
              <p:blipFill>
                <a:blip r:embed="rId3"/>
                <a:stretch>
                  <a:fillRect/>
                </a:stretch>
              </p:blipFill>
              <p:spPr>
                <a:xfrm>
                  <a:off x="3558411" y="3662679"/>
                  <a:ext cx="718343" cy="951904"/>
                </a:xfrm>
                <a:prstGeom prst="rect">
                  <a:avLst/>
                </a:prstGeom>
              </p:spPr>
            </p:pic>
            <p:sp>
              <p:nvSpPr>
                <p:cNvPr id="56" name="文本框 55"/>
                <p:cNvSpPr txBox="1"/>
                <p:nvPr/>
              </p:nvSpPr>
              <p:spPr>
                <a:xfrm>
                  <a:off x="3440006" y="4539244"/>
                  <a:ext cx="74304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2" name="组合 21"/>
              <p:cNvGrpSpPr/>
              <p:nvPr/>
            </p:nvGrpSpPr>
            <p:grpSpPr>
              <a:xfrm>
                <a:off x="6664710" y="4189351"/>
                <a:ext cx="888229" cy="1177622"/>
                <a:chOff x="5813205" y="3750848"/>
                <a:chExt cx="794098" cy="1219260"/>
              </a:xfrm>
            </p:grpSpPr>
            <p:pic>
              <p:nvPicPr>
                <p:cNvPr id="53" name="图片 52"/>
                <p:cNvPicPr>
                  <a:picLocks noChangeAspect="1"/>
                </p:cNvPicPr>
                <p:nvPr/>
              </p:nvPicPr>
              <p:blipFill>
                <a:blip r:embed="rId3"/>
                <a:stretch>
                  <a:fillRect/>
                </a:stretch>
              </p:blipFill>
              <p:spPr>
                <a:xfrm>
                  <a:off x="5968698" y="3750848"/>
                  <a:ext cx="638605" cy="951906"/>
                </a:xfrm>
                <a:prstGeom prst="rect">
                  <a:avLst/>
                </a:prstGeom>
              </p:spPr>
            </p:pic>
            <p:sp>
              <p:nvSpPr>
                <p:cNvPr id="54" name="文本框 53"/>
                <p:cNvSpPr txBox="1"/>
                <p:nvPr/>
              </p:nvSpPr>
              <p:spPr>
                <a:xfrm>
                  <a:off x="5813205" y="4651449"/>
                  <a:ext cx="743040" cy="318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实例</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p:cNvGrpSpPr/>
              <p:nvPr/>
            </p:nvGrpSpPr>
            <p:grpSpPr>
              <a:xfrm>
                <a:off x="5039942" y="2238645"/>
                <a:ext cx="1459655" cy="848559"/>
                <a:chOff x="4145279" y="2332710"/>
                <a:chExt cx="1459655" cy="848559"/>
              </a:xfrm>
            </p:grpSpPr>
            <p:pic>
              <p:nvPicPr>
                <p:cNvPr id="51" name="图片 50"/>
                <p:cNvPicPr>
                  <a:picLocks noChangeAspect="1"/>
                </p:cNvPicPr>
                <p:nvPr/>
              </p:nvPicPr>
              <p:blipFill>
                <a:blip r:embed="rId4"/>
                <a:stretch>
                  <a:fillRect/>
                </a:stretch>
              </p:blipFill>
              <p:spPr>
                <a:xfrm>
                  <a:off x="4145279" y="2332710"/>
                  <a:ext cx="844550" cy="725447"/>
                </a:xfrm>
                <a:prstGeom prst="rect">
                  <a:avLst/>
                </a:prstGeom>
              </p:spPr>
            </p:pic>
            <p:sp>
              <p:nvSpPr>
                <p:cNvPr id="52" name="文本框 51"/>
                <p:cNvSpPr txBox="1"/>
                <p:nvPr/>
              </p:nvSpPr>
              <p:spPr>
                <a:xfrm>
                  <a:off x="4572000" y="2935048"/>
                  <a:ext cx="103293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业务应用</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cxnSp>
            <p:nvCxnSpPr>
              <p:cNvPr id="24" name="直接连接符 23"/>
              <p:cNvCxnSpPr>
                <a:stCxn id="53" idx="0"/>
              </p:cNvCxnSpPr>
              <p:nvPr/>
            </p:nvCxnSpPr>
            <p:spPr bwMode="auto">
              <a:xfrm flipV="1">
                <a:off x="7195787" y="3654209"/>
                <a:ext cx="0" cy="535143"/>
              </a:xfrm>
              <a:prstGeom prst="line">
                <a:avLst/>
              </a:prstGeom>
              <a:ln w="28575">
                <a:solidFill>
                  <a:schemeClr val="bg2">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25" name="组合 24"/>
              <p:cNvGrpSpPr/>
              <p:nvPr/>
            </p:nvGrpSpPr>
            <p:grpSpPr>
              <a:xfrm>
                <a:off x="6628975" y="2177088"/>
                <a:ext cx="1459655" cy="848559"/>
                <a:chOff x="4145279" y="2332710"/>
                <a:chExt cx="1459655" cy="848559"/>
              </a:xfrm>
            </p:grpSpPr>
            <p:pic>
              <p:nvPicPr>
                <p:cNvPr id="49" name="图片 48"/>
                <p:cNvPicPr>
                  <a:picLocks noChangeAspect="1"/>
                </p:cNvPicPr>
                <p:nvPr/>
              </p:nvPicPr>
              <p:blipFill>
                <a:blip r:embed="rId4"/>
                <a:stretch>
                  <a:fillRect/>
                </a:stretch>
              </p:blipFill>
              <p:spPr>
                <a:xfrm>
                  <a:off x="4145279" y="2332710"/>
                  <a:ext cx="844550" cy="725447"/>
                </a:xfrm>
                <a:prstGeom prst="rect">
                  <a:avLst/>
                </a:prstGeom>
              </p:spPr>
            </p:pic>
            <p:sp>
              <p:nvSpPr>
                <p:cNvPr id="50" name="文本框 49"/>
                <p:cNvSpPr txBox="1"/>
                <p:nvPr/>
              </p:nvSpPr>
              <p:spPr>
                <a:xfrm>
                  <a:off x="4572000" y="2935048"/>
                  <a:ext cx="103293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业务应用</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 name="组合 25"/>
              <p:cNvGrpSpPr/>
              <p:nvPr/>
            </p:nvGrpSpPr>
            <p:grpSpPr>
              <a:xfrm>
                <a:off x="3257206" y="2230136"/>
                <a:ext cx="1459655" cy="848559"/>
                <a:chOff x="4145279" y="2332710"/>
                <a:chExt cx="1459655" cy="848559"/>
              </a:xfrm>
            </p:grpSpPr>
            <p:pic>
              <p:nvPicPr>
                <p:cNvPr id="47" name="图片 46"/>
                <p:cNvPicPr>
                  <a:picLocks noChangeAspect="1"/>
                </p:cNvPicPr>
                <p:nvPr/>
              </p:nvPicPr>
              <p:blipFill>
                <a:blip r:embed="rId4"/>
                <a:stretch>
                  <a:fillRect/>
                </a:stretch>
              </p:blipFill>
              <p:spPr>
                <a:xfrm>
                  <a:off x="4145279" y="2332710"/>
                  <a:ext cx="844550" cy="725447"/>
                </a:xfrm>
                <a:prstGeom prst="rect">
                  <a:avLst/>
                </a:prstGeom>
              </p:spPr>
            </p:pic>
            <p:sp>
              <p:nvSpPr>
                <p:cNvPr id="48" name="文本框 47"/>
                <p:cNvSpPr txBox="1"/>
                <p:nvPr/>
              </p:nvSpPr>
              <p:spPr>
                <a:xfrm>
                  <a:off x="4572000" y="2935048"/>
                  <a:ext cx="103293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业务应用</a:t>
                  </a:r>
                  <a:endPar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cxnSp>
            <p:nvCxnSpPr>
              <p:cNvPr id="27" name="直接连接符 26"/>
              <p:cNvCxnSpPr/>
              <p:nvPr/>
            </p:nvCxnSpPr>
            <p:spPr bwMode="auto">
              <a:xfrm>
                <a:off x="3682234" y="2987500"/>
                <a:ext cx="0" cy="410382"/>
              </a:xfrm>
              <a:prstGeom prst="line">
                <a:avLst/>
              </a:prstGeom>
              <a:ln w="28575">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8" name="直接连接符 27"/>
              <p:cNvCxnSpPr/>
              <p:nvPr/>
            </p:nvCxnSpPr>
            <p:spPr bwMode="auto">
              <a:xfrm>
                <a:off x="5497173" y="3913389"/>
                <a:ext cx="0" cy="1330452"/>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9" name="直接连接符 28"/>
              <p:cNvCxnSpPr/>
              <p:nvPr/>
            </p:nvCxnSpPr>
            <p:spPr bwMode="auto">
              <a:xfrm>
                <a:off x="3299188" y="3654209"/>
                <a:ext cx="4589272" cy="0"/>
              </a:xfrm>
              <a:prstGeom prst="line">
                <a:avLst/>
              </a:prstGeom>
              <a:ln w="38100">
                <a:solidFill>
                  <a:schemeClr val="bg2">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a:off x="3299188" y="3913389"/>
                <a:ext cx="4589272" cy="0"/>
              </a:xfrm>
              <a:prstGeom prst="line">
                <a:avLst/>
              </a:prstGeom>
              <a:ln w="3810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31" name="图片 30"/>
              <p:cNvPicPr>
                <a:picLocks noChangeAspect="1"/>
              </p:cNvPicPr>
              <p:nvPr/>
            </p:nvPicPr>
            <p:blipFill>
              <a:blip r:embed="rId5"/>
              <a:stretch>
                <a:fillRect/>
              </a:stretch>
            </p:blipFill>
            <p:spPr>
              <a:xfrm>
                <a:off x="4393382" y="5166406"/>
                <a:ext cx="2333625" cy="723900"/>
              </a:xfrm>
              <a:prstGeom prst="rect">
                <a:avLst/>
              </a:prstGeom>
            </p:spPr>
          </p:pic>
          <p:cxnSp>
            <p:nvCxnSpPr>
              <p:cNvPr id="32" name="直接连接符 31"/>
              <p:cNvCxnSpPr/>
              <p:nvPr/>
            </p:nvCxnSpPr>
            <p:spPr bwMode="auto">
              <a:xfrm>
                <a:off x="6966309" y="3913389"/>
                <a:ext cx="0" cy="430011"/>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3" name="直接连接符 32"/>
              <p:cNvCxnSpPr/>
              <p:nvPr/>
            </p:nvCxnSpPr>
            <p:spPr bwMode="auto">
              <a:xfrm>
                <a:off x="3900021" y="3907432"/>
                <a:ext cx="0" cy="430011"/>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4" name="直接连接符 33"/>
              <p:cNvCxnSpPr/>
              <p:nvPr/>
            </p:nvCxnSpPr>
            <p:spPr bwMode="auto">
              <a:xfrm flipH="1" flipV="1">
                <a:off x="4160847" y="3639860"/>
                <a:ext cx="4555" cy="535143"/>
              </a:xfrm>
              <a:prstGeom prst="line">
                <a:avLst/>
              </a:prstGeom>
              <a:ln w="28575">
                <a:solidFill>
                  <a:schemeClr val="bg2">
                    <a:lumMod val="7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p:cNvSpPr/>
              <p:nvPr/>
            </p:nvSpPr>
            <p:spPr bwMode="auto">
              <a:xfrm>
                <a:off x="5071056" y="3427008"/>
                <a:ext cx="980791" cy="418300"/>
              </a:xfrm>
              <a:prstGeom prst="rect">
                <a:avLst/>
              </a:prstGeom>
              <a:noFill/>
              <a:ln w="38100">
                <a:no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rPr>
                  <a:t>MAL</a:t>
                </a:r>
                <a:endParaRPr kumimoji="0" lang="zh-CN" altLang="en-US" sz="1800" b="0" i="0" u="none" strike="noStrike" kern="1200" cap="none" spc="0" normalizeH="0" baseline="0" noProof="0" dirty="0">
                  <a:ln>
                    <a:noFill/>
                  </a:ln>
                  <a:solidFill>
                    <a:srgbClr val="E7E6E6">
                      <a:lumMod val="75000"/>
                    </a:srgbClr>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bwMode="auto">
              <a:xfrm>
                <a:off x="7764497" y="3177072"/>
                <a:ext cx="980791" cy="418300"/>
              </a:xfrm>
              <a:prstGeom prst="rect">
                <a:avLst/>
              </a:prstGeom>
              <a:noFill/>
              <a:ln w="38100">
                <a:no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外部网</a:t>
                </a:r>
              </a:p>
            </p:txBody>
          </p:sp>
          <p:sp>
            <p:nvSpPr>
              <p:cNvPr id="37" name="矩形 36"/>
              <p:cNvSpPr/>
              <p:nvPr/>
            </p:nvSpPr>
            <p:spPr bwMode="auto">
              <a:xfrm>
                <a:off x="7777597" y="3684233"/>
                <a:ext cx="980791" cy="418300"/>
              </a:xfrm>
              <a:prstGeom prst="rect">
                <a:avLst/>
              </a:prstGeom>
              <a:noFill/>
              <a:ln w="38100">
                <a:no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存储网</a:t>
                </a:r>
              </a:p>
            </p:txBody>
          </p:sp>
          <p:cxnSp>
            <p:nvCxnSpPr>
              <p:cNvPr id="38" name="直接连接符 37"/>
              <p:cNvCxnSpPr/>
              <p:nvPr/>
            </p:nvCxnSpPr>
            <p:spPr bwMode="auto">
              <a:xfrm>
                <a:off x="7101855" y="2975840"/>
                <a:ext cx="0" cy="410382"/>
              </a:xfrm>
              <a:prstGeom prst="line">
                <a:avLst/>
              </a:prstGeom>
              <a:ln w="28575">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9" name="直接连接符 38"/>
              <p:cNvCxnSpPr/>
              <p:nvPr/>
            </p:nvCxnSpPr>
            <p:spPr bwMode="auto">
              <a:xfrm>
                <a:off x="5489908" y="2987500"/>
                <a:ext cx="0" cy="410382"/>
              </a:xfrm>
              <a:prstGeom prst="line">
                <a:avLst/>
              </a:prstGeom>
              <a:ln w="28575">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40" name="直接连接符 39"/>
              <p:cNvCxnSpPr/>
              <p:nvPr/>
            </p:nvCxnSpPr>
            <p:spPr bwMode="auto">
              <a:xfrm>
                <a:off x="6174847" y="3907432"/>
                <a:ext cx="0" cy="1612287"/>
              </a:xfrm>
              <a:prstGeom prst="line">
                <a:avLst/>
              </a:prstGeom>
              <a:ln w="28575">
                <a:solidFill>
                  <a:srgbClr val="FF0000"/>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pic>
            <p:nvPicPr>
              <p:cNvPr id="41" name="图片 40"/>
              <p:cNvPicPr>
                <a:picLocks noChangeAspect="1"/>
              </p:cNvPicPr>
              <p:nvPr/>
            </p:nvPicPr>
            <p:blipFill>
              <a:blip r:embed="rId5"/>
              <a:stretch>
                <a:fillRect/>
              </a:stretch>
            </p:blipFill>
            <p:spPr>
              <a:xfrm>
                <a:off x="5071056" y="5442284"/>
                <a:ext cx="2333625" cy="723900"/>
              </a:xfrm>
              <a:prstGeom prst="rect">
                <a:avLst/>
              </a:prstGeom>
            </p:spPr>
          </p:pic>
          <p:sp>
            <p:nvSpPr>
              <p:cNvPr id="42" name="文本框 41"/>
              <p:cNvSpPr txBox="1"/>
              <p:nvPr/>
            </p:nvSpPr>
            <p:spPr>
              <a:xfrm>
                <a:off x="7322132" y="5210928"/>
                <a:ext cx="1032934"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DMCSS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DMASMSVR</a:t>
                </a:r>
              </a:p>
            </p:txBody>
          </p:sp>
          <p:pic>
            <p:nvPicPr>
              <p:cNvPr id="43" name="图片 42"/>
              <p:cNvPicPr>
                <a:picLocks noChangeAspect="1"/>
              </p:cNvPicPr>
              <p:nvPr/>
            </p:nvPicPr>
            <p:blipFill>
              <a:blip r:embed="rId6"/>
              <a:stretch>
                <a:fillRect/>
              </a:stretch>
            </p:blipFill>
            <p:spPr>
              <a:xfrm>
                <a:off x="7566270" y="4342523"/>
                <a:ext cx="618023" cy="773525"/>
              </a:xfrm>
              <a:prstGeom prst="rect">
                <a:avLst/>
              </a:prstGeom>
            </p:spPr>
          </p:pic>
          <p:pic>
            <p:nvPicPr>
              <p:cNvPr id="44" name="图片 43"/>
              <p:cNvPicPr>
                <a:picLocks noChangeAspect="1"/>
              </p:cNvPicPr>
              <p:nvPr/>
            </p:nvPicPr>
            <p:blipFill>
              <a:blip r:embed="rId6"/>
              <a:stretch>
                <a:fillRect/>
              </a:stretch>
            </p:blipFill>
            <p:spPr>
              <a:xfrm>
                <a:off x="3004380" y="4335225"/>
                <a:ext cx="618023" cy="773525"/>
              </a:xfrm>
              <a:prstGeom prst="rect">
                <a:avLst/>
              </a:prstGeom>
            </p:spPr>
          </p:pic>
          <p:sp>
            <p:nvSpPr>
              <p:cNvPr id="45" name="流程图: 直接访问存储器 44"/>
              <p:cNvSpPr/>
              <p:nvPr/>
            </p:nvSpPr>
            <p:spPr bwMode="auto">
              <a:xfrm>
                <a:off x="3133725" y="3286125"/>
                <a:ext cx="415308" cy="773525"/>
              </a:xfrm>
              <a:prstGeom prst="flowChartMagneticDrum">
                <a:avLst/>
              </a:prstGeom>
              <a:noFill/>
              <a:ln w="38100">
                <a:solidFill>
                  <a:schemeClr val="bg2">
                    <a:lumMod val="50000"/>
                  </a:schemeClr>
                </a:solid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文本框 45"/>
              <p:cNvSpPr txBox="1"/>
              <p:nvPr/>
            </p:nvSpPr>
            <p:spPr>
              <a:xfrm>
                <a:off x="5132355" y="6166184"/>
                <a:ext cx="14238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共享存储</a:t>
                </a:r>
              </a:p>
            </p:txBody>
          </p:sp>
        </p:grpSp>
      </p:grpSp>
      <p:sp>
        <p:nvSpPr>
          <p:cNvPr id="57" name="矩形 56"/>
          <p:cNvSpPr/>
          <p:nvPr/>
        </p:nvSpPr>
        <p:spPr>
          <a:xfrm>
            <a:off x="7615601" y="6007626"/>
            <a:ext cx="1914294" cy="720091"/>
          </a:xfrm>
          <a:prstGeom prst="rect">
            <a:avLst/>
          </a:prstGeom>
        </p:spPr>
        <p:txBody>
          <a:bodyPr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DMDSC</a:t>
            </a:r>
          </a:p>
        </p:txBody>
      </p:sp>
    </p:spTree>
    <p:extLst>
      <p:ext uri="{BB962C8B-B14F-4D97-AF65-F5344CB8AC3E}">
        <p14:creationId xmlns:p14="http://schemas.microsoft.com/office/powerpoint/2010/main" val="173042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6" name="矩形 5"/>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65" name="矩形 64"/>
          <p:cNvSpPr/>
          <p:nvPr/>
        </p:nvSpPr>
        <p:spPr>
          <a:xfrm>
            <a:off x="4237602" y="927821"/>
            <a:ext cx="5974353" cy="814317"/>
          </a:xfrm>
          <a:prstGeom prst="rect">
            <a:avLst/>
          </a:prstGeom>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像使用传统单机一样使用分布式</a:t>
            </a:r>
          </a:p>
        </p:txBody>
      </p:sp>
      <p:sp>
        <p:nvSpPr>
          <p:cNvPr id="10" name="文本框 4"/>
          <p:cNvSpPr txBox="1"/>
          <p:nvPr/>
        </p:nvSpPr>
        <p:spPr>
          <a:xfrm>
            <a:off x="434975" y="323850"/>
            <a:ext cx="64096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sym typeface="+mn-ea"/>
              </a:rPr>
              <a:t>达梦</a:t>
            </a: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sym typeface="+mn-lt"/>
              </a:rPr>
              <a:t>分布式集群</a:t>
            </a:r>
          </a:p>
        </p:txBody>
      </p:sp>
      <p:sp>
        <p:nvSpPr>
          <p:cNvPr id="12" name="TextBox 7"/>
          <p:cNvSpPr txBox="1"/>
          <p:nvPr/>
        </p:nvSpPr>
        <p:spPr>
          <a:xfrm>
            <a:off x="608104" y="1136249"/>
            <a:ext cx="3103925" cy="518477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总体架构</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计算</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存储分离架构</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无状态计算节点</a:t>
            </a: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基于</a:t>
            </a:r>
            <a:r>
              <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RAFT</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的数据副本一致性</a:t>
            </a:r>
            <a:endParaRPr kumimoji="0" lang="en-US" altLang="zh-CN"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30000"/>
              </a:lnSpc>
              <a:spcBef>
                <a:spcPts val="600"/>
              </a:spcBef>
              <a:spcAft>
                <a:spcPts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主要特性</a:t>
            </a:r>
            <a:endPar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支持完整</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SQL</a:t>
            </a: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特性</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多点写入</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多副本容灾能力</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在线扩</a:t>
            </a:r>
            <a:r>
              <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缩容</a:t>
            </a: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57175" marR="0" lvl="0" indent="-256540" algn="l" defTabSz="914400" rtl="0" eaLnBrk="0" fontAlgn="auto" latinLnBrk="0" hangingPunct="0">
              <a:lnSpc>
                <a:spcPct val="130000"/>
              </a:lnSpc>
              <a:spcBef>
                <a:spcPts val="600"/>
              </a:spcBef>
              <a:spcAft>
                <a:spcPts val="0"/>
              </a:spcAft>
              <a:buClr>
                <a:prstClr val="black"/>
              </a:buClr>
              <a:buSzTx/>
              <a:buFont typeface="Arial" panose="020B0604020202020204" pitchFamily="34" charset="0"/>
              <a:buChar char="•"/>
              <a:tabLst/>
              <a:defRPr/>
            </a:pPr>
            <a:endParaRPr kumimoji="0" lang="en-US" altLang="zh-CN" sz="20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747770" y="1767840"/>
            <a:ext cx="8020050" cy="4556069"/>
            <a:chOff x="778134" y="1191641"/>
            <a:chExt cx="7461093" cy="5111191"/>
          </a:xfrm>
        </p:grpSpPr>
        <p:sp>
          <p:nvSpPr>
            <p:cNvPr id="3" name="矩形 2"/>
            <p:cNvSpPr/>
            <p:nvPr/>
          </p:nvSpPr>
          <p:spPr bwMode="auto">
            <a:xfrm>
              <a:off x="4041824" y="2357776"/>
              <a:ext cx="646372" cy="39045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SP1</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5481708" y="3815435"/>
              <a:ext cx="914400" cy="1632867"/>
            </a:xfrm>
            <a:prstGeom prst="rect">
              <a:avLst/>
            </a:prstGeom>
            <a:solidFill>
              <a:schemeClr val="tx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9" name="矩形 8"/>
            <p:cNvSpPr/>
            <p:nvPr/>
          </p:nvSpPr>
          <p:spPr bwMode="auto">
            <a:xfrm>
              <a:off x="3830321" y="2280244"/>
              <a:ext cx="4408906" cy="597709"/>
            </a:xfrm>
            <a:prstGeom prst="rect">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bwMode="auto">
            <a:xfrm>
              <a:off x="791528" y="3685892"/>
              <a:ext cx="7447698" cy="1921567"/>
            </a:xfrm>
            <a:prstGeom prst="rect">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1" name="矩形 10"/>
            <p:cNvSpPr/>
            <p:nvPr/>
          </p:nvSpPr>
          <p:spPr bwMode="auto">
            <a:xfrm>
              <a:off x="881837" y="2363365"/>
              <a:ext cx="888015" cy="384868"/>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MP1</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3" name="矩形 12"/>
            <p:cNvSpPr/>
            <p:nvPr/>
          </p:nvSpPr>
          <p:spPr bwMode="auto">
            <a:xfrm>
              <a:off x="2137195" y="2363364"/>
              <a:ext cx="796062" cy="42953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MP2</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5" name="矩形 14"/>
            <p:cNvSpPr>
              <a:spLocks noChangeArrowheads="1"/>
            </p:cNvSpPr>
            <p:nvPr/>
          </p:nvSpPr>
          <p:spPr bwMode="auto">
            <a:xfrm>
              <a:off x="791528" y="3023455"/>
              <a:ext cx="2232041" cy="654668"/>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元数据管理节点</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MetaData</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 Process</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p:txBody>
        </p:sp>
        <p:cxnSp>
          <p:nvCxnSpPr>
            <p:cNvPr id="16" name="直接箭头连接符 15"/>
            <p:cNvCxnSpPr/>
            <p:nvPr/>
          </p:nvCxnSpPr>
          <p:spPr bwMode="auto">
            <a:xfrm>
              <a:off x="1769853" y="2579188"/>
              <a:ext cx="367341" cy="0"/>
            </a:xfrm>
            <a:prstGeom prst="straightConnector1">
              <a:avLst/>
            </a:prstGeom>
            <a:solidFill>
              <a:schemeClr val="accent1"/>
            </a:solidFill>
            <a:ln w="9525" cap="flat" cmpd="sng" algn="ctr">
              <a:solidFill>
                <a:schemeClr val="tx1"/>
              </a:solidFill>
              <a:prstDash val="solid"/>
              <a:round/>
              <a:headEnd type="triangle" w="med" len="med"/>
              <a:tailEnd type="triangle"/>
            </a:ln>
            <a:effectLst/>
          </p:spPr>
        </p:cxnSp>
        <p:sp>
          <p:nvSpPr>
            <p:cNvPr id="17" name="矩形 16"/>
            <p:cNvSpPr/>
            <p:nvPr/>
          </p:nvSpPr>
          <p:spPr bwMode="auto">
            <a:xfrm>
              <a:off x="778134" y="2280245"/>
              <a:ext cx="2301674" cy="597886"/>
            </a:xfrm>
            <a:prstGeom prst="rect">
              <a:avLst/>
            </a:prstGeom>
            <a:noFill/>
            <a:ln w="254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8" name="箭头: 左右 17"/>
            <p:cNvSpPr/>
            <p:nvPr/>
          </p:nvSpPr>
          <p:spPr bwMode="auto">
            <a:xfrm>
              <a:off x="3076722" y="2487841"/>
              <a:ext cx="716957" cy="267411"/>
            </a:xfrm>
            <a:prstGeom prst="leftRightArrow">
              <a:avLst>
                <a:gd name="adj1" fmla="val 58804"/>
                <a:gd name="adj2" fmla="val 50000"/>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9" name="箭头: 左右 18"/>
            <p:cNvSpPr/>
            <p:nvPr/>
          </p:nvSpPr>
          <p:spPr bwMode="auto">
            <a:xfrm rot="5400000">
              <a:off x="2562101" y="3130566"/>
              <a:ext cx="753128" cy="276114"/>
            </a:xfrm>
            <a:prstGeom prst="leftRight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0" name="矩形 19"/>
            <p:cNvSpPr>
              <a:spLocks noChangeArrowheads="1"/>
            </p:cNvSpPr>
            <p:nvPr/>
          </p:nvSpPr>
          <p:spPr bwMode="auto">
            <a:xfrm>
              <a:off x="3704228" y="3018670"/>
              <a:ext cx="1882590" cy="654668"/>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计算服务器节点</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SQL Process</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p:txBody>
        </p:sp>
        <p:sp>
          <p:nvSpPr>
            <p:cNvPr id="21" name="矩形 20"/>
            <p:cNvSpPr>
              <a:spLocks noChangeArrowheads="1"/>
            </p:cNvSpPr>
            <p:nvPr/>
          </p:nvSpPr>
          <p:spPr bwMode="auto">
            <a:xfrm>
              <a:off x="881838" y="5648164"/>
              <a:ext cx="2051419" cy="654668"/>
            </a:xfrm>
            <a:prstGeom prst="rect">
              <a:avLst/>
            </a:prstGeom>
            <a:noFill/>
            <a:ln>
              <a:no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3pPr>
              <a:lvl4pPr marL="16002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4pPr>
              <a:lvl5pPr marL="2057400" indent="-228600">
                <a:lnSpc>
                  <a:spcPct val="90000"/>
                </a:lnSpc>
                <a:spcBef>
                  <a:spcPts val="500"/>
                </a:spcBef>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Franklin Gothic Medium" panose="020B0603020102020204" pitchFamily="34" charset="0"/>
                  <a:ea typeface="微软雅黑" panose="020B0503020204020204" pitchFamily="34" charset="-122"/>
                  <a:sym typeface="Franklin Gothic Medium" panose="020B06030201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后台服务器节点</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a:p>
              <a:pPr marL="0" marR="0" lvl="0" indent="0" algn="ctr"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rPr>
                <a:t>Backend Process</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Franklin Gothic Medium" panose="020B0603020102020204" pitchFamily="34" charset="0"/>
              </a:endParaRPr>
            </a:p>
          </p:txBody>
        </p:sp>
        <p:sp>
          <p:nvSpPr>
            <p:cNvPr id="22" name="椭圆 21"/>
            <p:cNvSpPr/>
            <p:nvPr/>
          </p:nvSpPr>
          <p:spPr bwMode="auto">
            <a:xfrm>
              <a:off x="3360692" y="1191641"/>
              <a:ext cx="2033923" cy="62328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应用层</a:t>
              </a:r>
            </a:p>
          </p:txBody>
        </p:sp>
        <p:sp>
          <p:nvSpPr>
            <p:cNvPr id="23" name="箭头: 左右 22"/>
            <p:cNvSpPr/>
            <p:nvPr/>
          </p:nvSpPr>
          <p:spPr bwMode="auto">
            <a:xfrm rot="16200000">
              <a:off x="4231441" y="1933190"/>
              <a:ext cx="474467" cy="245159"/>
            </a:xfrm>
            <a:prstGeom prst="leftRight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nvGrpSpPr>
            <p:cNvPr id="24" name="组合 23"/>
            <p:cNvGrpSpPr/>
            <p:nvPr/>
          </p:nvGrpSpPr>
          <p:grpSpPr>
            <a:xfrm>
              <a:off x="1247307" y="3815435"/>
              <a:ext cx="914400" cy="1632867"/>
              <a:chOff x="3201281" y="3824657"/>
              <a:chExt cx="914400" cy="1632867"/>
            </a:xfrm>
          </p:grpSpPr>
          <p:sp>
            <p:nvSpPr>
              <p:cNvPr id="42" name="矩形 41"/>
              <p:cNvSpPr/>
              <p:nvPr/>
            </p:nvSpPr>
            <p:spPr bwMode="auto">
              <a:xfrm>
                <a:off x="3201281" y="3824657"/>
                <a:ext cx="914400" cy="163286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3" name="矩形: 圆角 44"/>
              <p:cNvSpPr/>
              <p:nvPr/>
            </p:nvSpPr>
            <p:spPr bwMode="auto">
              <a:xfrm>
                <a:off x="3370696" y="3963422"/>
                <a:ext cx="567518" cy="323943"/>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TS1</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4" name="矩形: 圆角 45"/>
              <p:cNvSpPr/>
              <p:nvPr/>
            </p:nvSpPr>
            <p:spPr bwMode="auto">
              <a:xfrm>
                <a:off x="3366092" y="4479118"/>
                <a:ext cx="567518" cy="323943"/>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TS2</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5" name="矩形: 圆角 46"/>
              <p:cNvSpPr/>
              <p:nvPr/>
            </p:nvSpPr>
            <p:spPr bwMode="auto">
              <a:xfrm>
                <a:off x="3374722" y="4949802"/>
                <a:ext cx="567518" cy="323943"/>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TS3</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25" name="组合 24"/>
            <p:cNvGrpSpPr/>
            <p:nvPr/>
          </p:nvGrpSpPr>
          <p:grpSpPr>
            <a:xfrm>
              <a:off x="2658774" y="3815435"/>
              <a:ext cx="914400" cy="1632867"/>
              <a:chOff x="3201281" y="3824657"/>
              <a:chExt cx="914400" cy="1632867"/>
            </a:xfrm>
          </p:grpSpPr>
          <p:sp>
            <p:nvSpPr>
              <p:cNvPr id="38" name="矩形 37"/>
              <p:cNvSpPr/>
              <p:nvPr/>
            </p:nvSpPr>
            <p:spPr bwMode="auto">
              <a:xfrm>
                <a:off x="3201281" y="3824657"/>
                <a:ext cx="914400" cy="163286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9" name="矩形: 圆角 40"/>
              <p:cNvSpPr/>
              <p:nvPr/>
            </p:nvSpPr>
            <p:spPr bwMode="auto">
              <a:xfrm>
                <a:off x="3370696" y="3963422"/>
                <a:ext cx="567518" cy="323943"/>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TS4</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0" name="矩形: 圆角 41"/>
              <p:cNvSpPr/>
              <p:nvPr/>
            </p:nvSpPr>
            <p:spPr bwMode="auto">
              <a:xfrm>
                <a:off x="3366092" y="4479118"/>
                <a:ext cx="567518" cy="323943"/>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TS2</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1" name="矩形: 圆角 42"/>
              <p:cNvSpPr/>
              <p:nvPr/>
            </p:nvSpPr>
            <p:spPr bwMode="auto">
              <a:xfrm>
                <a:off x="3374722" y="4949802"/>
                <a:ext cx="567518" cy="323943"/>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TS3</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26" name="组合 25"/>
            <p:cNvGrpSpPr/>
            <p:nvPr/>
          </p:nvGrpSpPr>
          <p:grpSpPr>
            <a:xfrm>
              <a:off x="6893176" y="3815435"/>
              <a:ext cx="914400" cy="1632867"/>
              <a:chOff x="3201281" y="3824657"/>
              <a:chExt cx="914400" cy="1632867"/>
            </a:xfrm>
          </p:grpSpPr>
          <p:sp>
            <p:nvSpPr>
              <p:cNvPr id="34" name="矩形 33"/>
              <p:cNvSpPr/>
              <p:nvPr/>
            </p:nvSpPr>
            <p:spPr bwMode="auto">
              <a:xfrm>
                <a:off x="3201281" y="3824657"/>
                <a:ext cx="914400" cy="163286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 name="矩形: 圆角 36"/>
              <p:cNvSpPr/>
              <p:nvPr/>
            </p:nvSpPr>
            <p:spPr bwMode="auto">
              <a:xfrm>
                <a:off x="3370696" y="3963422"/>
                <a:ext cx="567518" cy="323943"/>
              </a:xfrm>
              <a:prstGeom prst="round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TSn</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6" name="矩形: 圆角 37"/>
              <p:cNvSpPr/>
              <p:nvPr/>
            </p:nvSpPr>
            <p:spPr bwMode="auto">
              <a:xfrm>
                <a:off x="3366092" y="4479118"/>
                <a:ext cx="567518" cy="323943"/>
              </a:xfrm>
              <a:prstGeom prst="round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TSn</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7" name="矩形: 圆角 38"/>
              <p:cNvSpPr/>
              <p:nvPr/>
            </p:nvSpPr>
            <p:spPr bwMode="auto">
              <a:xfrm>
                <a:off x="3374722" y="4949802"/>
                <a:ext cx="567518" cy="323943"/>
              </a:xfrm>
              <a:prstGeom prst="round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TSn</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grpSp>
          <p:nvGrpSpPr>
            <p:cNvPr id="27" name="组合 26"/>
            <p:cNvGrpSpPr/>
            <p:nvPr/>
          </p:nvGrpSpPr>
          <p:grpSpPr>
            <a:xfrm>
              <a:off x="4070241" y="3815435"/>
              <a:ext cx="914400" cy="1632867"/>
              <a:chOff x="3238251" y="3787148"/>
              <a:chExt cx="914400" cy="1632867"/>
            </a:xfrm>
          </p:grpSpPr>
          <p:sp>
            <p:nvSpPr>
              <p:cNvPr id="30" name="矩形 29"/>
              <p:cNvSpPr/>
              <p:nvPr/>
            </p:nvSpPr>
            <p:spPr bwMode="auto">
              <a:xfrm>
                <a:off x="3238251" y="3787148"/>
                <a:ext cx="914400" cy="163286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1" name="矩形: 圆角 32"/>
              <p:cNvSpPr/>
              <p:nvPr/>
            </p:nvSpPr>
            <p:spPr bwMode="auto">
              <a:xfrm>
                <a:off x="3370696" y="3963422"/>
                <a:ext cx="567518" cy="323943"/>
              </a:xfrm>
              <a:prstGeom prst="roundRect">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TS4</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2" name="矩形: 圆角 33"/>
              <p:cNvSpPr/>
              <p:nvPr/>
            </p:nvSpPr>
            <p:spPr bwMode="auto">
              <a:xfrm>
                <a:off x="3366092" y="4479118"/>
                <a:ext cx="567518" cy="323943"/>
              </a:xfrm>
              <a:prstGeom prst="round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TS5</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3" name="矩形: 圆角 34"/>
              <p:cNvSpPr/>
              <p:nvPr/>
            </p:nvSpPr>
            <p:spPr bwMode="auto">
              <a:xfrm>
                <a:off x="3374722" y="4949802"/>
                <a:ext cx="567518" cy="323943"/>
              </a:xfrm>
              <a:prstGeom prst="round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TS3</a:t>
                </a: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
          <p:nvSpPr>
            <p:cNvPr id="28" name="矩形 27"/>
            <p:cNvSpPr/>
            <p:nvPr/>
          </p:nvSpPr>
          <p:spPr bwMode="auto">
            <a:xfrm>
              <a:off x="5066540" y="2357776"/>
              <a:ext cx="646372" cy="39045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SP2</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9" name="矩形 28"/>
            <p:cNvSpPr/>
            <p:nvPr/>
          </p:nvSpPr>
          <p:spPr bwMode="auto">
            <a:xfrm>
              <a:off x="6091256" y="2357776"/>
              <a:ext cx="646372" cy="39045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6" name="矩形 45"/>
            <p:cNvSpPr/>
            <p:nvPr/>
          </p:nvSpPr>
          <p:spPr bwMode="auto">
            <a:xfrm>
              <a:off x="7115971" y="2357776"/>
              <a:ext cx="646372" cy="390457"/>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SPn</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47" name="箭头: 左右 30"/>
            <p:cNvSpPr/>
            <p:nvPr/>
          </p:nvSpPr>
          <p:spPr bwMode="auto">
            <a:xfrm rot="5400000">
              <a:off x="5714692" y="3149245"/>
              <a:ext cx="753128" cy="276114"/>
            </a:xfrm>
            <a:prstGeom prst="leftRight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21211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4975" y="323850"/>
            <a:ext cx="741844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1C2682"/>
                </a:solidFill>
                <a:effectLst/>
                <a:uLnTx/>
                <a:uFillTx/>
                <a:latin typeface="Franklin Gothic Medium" panose="020B0603020102020204"/>
                <a:ea typeface="微软雅黑" panose="020B0503020204020204" pitchFamily="34" charset="-122"/>
                <a:cs typeface="+mn-cs"/>
              </a:rPr>
              <a:t>产品同源、共同部署</a:t>
            </a:r>
          </a:p>
        </p:txBody>
      </p:sp>
      <p:sp>
        <p:nvSpPr>
          <p:cNvPr id="4" name="矩形 3"/>
          <p:cNvSpPr/>
          <p:nvPr/>
        </p:nvSpPr>
        <p:spPr>
          <a:xfrm>
            <a:off x="2955290" y="844550"/>
            <a:ext cx="7200000" cy="57600"/>
          </a:xfrm>
          <a:prstGeom prst="rect">
            <a:avLst/>
          </a:prstGeom>
          <a:solidFill>
            <a:srgbClr val="1C2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6" name="矩形 5"/>
          <p:cNvSpPr/>
          <p:nvPr/>
        </p:nvSpPr>
        <p:spPr>
          <a:xfrm>
            <a:off x="434975" y="844550"/>
            <a:ext cx="2520000" cy="57600"/>
          </a:xfrm>
          <a:prstGeom prst="rect">
            <a:avLst/>
          </a:prstGeom>
          <a:solidFill>
            <a:srgbClr val="DF2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cs typeface="+mn-cs"/>
            </a:endParaRPr>
          </a:p>
        </p:txBody>
      </p:sp>
      <p:pic>
        <p:nvPicPr>
          <p:cNvPr id="63" name="图片 62"/>
          <p:cNvPicPr>
            <a:picLocks noChangeAspect="1"/>
          </p:cNvPicPr>
          <p:nvPr/>
        </p:nvPicPr>
        <p:blipFill>
          <a:blip r:embed="rId3"/>
          <a:stretch>
            <a:fillRect/>
          </a:stretch>
        </p:blipFill>
        <p:spPr>
          <a:xfrm>
            <a:off x="8498413" y="4902958"/>
            <a:ext cx="2438057" cy="1167561"/>
          </a:xfrm>
          <a:prstGeom prst="rect">
            <a:avLst/>
          </a:prstGeom>
        </p:spPr>
      </p:pic>
      <p:grpSp>
        <p:nvGrpSpPr>
          <p:cNvPr id="64" name="组合 63"/>
          <p:cNvGrpSpPr/>
          <p:nvPr/>
        </p:nvGrpSpPr>
        <p:grpSpPr>
          <a:xfrm>
            <a:off x="5159160" y="1008171"/>
            <a:ext cx="1800970" cy="776064"/>
            <a:chOff x="3590697" y="1021172"/>
            <a:chExt cx="1800970" cy="776064"/>
          </a:xfrm>
        </p:grpSpPr>
        <p:pic>
          <p:nvPicPr>
            <p:cNvPr id="65" name="Picture 3" descr="C:\DOCUME~1\ADMINI~1\LOCALS~1\Temp\Rar$DR34.176\652\black_server.png"/>
            <p:cNvPicPr>
              <a:picLocks noChangeAspect="1" noChangeArrowheads="1"/>
            </p:cNvPicPr>
            <p:nvPr/>
          </p:nvPicPr>
          <p:blipFill>
            <a:blip r:embed="rId4" cstate="email"/>
            <a:srcRect/>
            <a:stretch>
              <a:fillRect/>
            </a:stretch>
          </p:blipFill>
          <p:spPr bwMode="auto">
            <a:xfrm flipH="1">
              <a:off x="3590697" y="1021172"/>
              <a:ext cx="864096" cy="776064"/>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7"/>
            <p:cNvSpPr txBox="1"/>
            <p:nvPr/>
          </p:nvSpPr>
          <p:spPr>
            <a:xfrm>
              <a:off x="4386264" y="1239927"/>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应用系统</a:t>
              </a:r>
            </a:p>
          </p:txBody>
        </p:sp>
      </p:grpSp>
      <p:grpSp>
        <p:nvGrpSpPr>
          <p:cNvPr id="67" name="组合 66"/>
          <p:cNvGrpSpPr/>
          <p:nvPr/>
        </p:nvGrpSpPr>
        <p:grpSpPr>
          <a:xfrm>
            <a:off x="4300015" y="2468280"/>
            <a:ext cx="766625" cy="953335"/>
            <a:chOff x="3617114" y="2867891"/>
            <a:chExt cx="766625" cy="953335"/>
          </a:xfrm>
        </p:grpSpPr>
        <p:pic>
          <p:nvPicPr>
            <p:cNvPr id="68" name="Picture 26" descr="C:\DOCUME~1\ADMINI~1\LOCALS~1\Temp\Rar$DR56.768\652\server.png"/>
            <p:cNvPicPr>
              <a:picLocks noChangeAspect="1" noChangeArrowheads="1"/>
            </p:cNvPicPr>
            <p:nvPr/>
          </p:nvPicPr>
          <p:blipFill>
            <a:blip r:embed="rId5"/>
            <a:srcRect/>
            <a:stretch>
              <a:fillRect/>
            </a:stretch>
          </p:blipFill>
          <p:spPr bwMode="auto">
            <a:xfrm flipH="1">
              <a:off x="3617114" y="2867891"/>
              <a:ext cx="705335" cy="65614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10"/>
            <p:cNvSpPr txBox="1"/>
            <p:nvPr/>
          </p:nvSpPr>
          <p:spPr>
            <a:xfrm>
              <a:off x="3713157" y="3482672"/>
              <a:ext cx="5950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单机</a:t>
              </a:r>
            </a:p>
          </p:txBody>
        </p:sp>
        <p:pic>
          <p:nvPicPr>
            <p:cNvPr id="70" name="Picture 2" descr="C:\DOCUME~1\ADMINI~1\LOCALS~1\Temp\Rar$DR50.176\115\Database_001.png"/>
            <p:cNvPicPr>
              <a:picLocks noChangeAspect="1" noChangeArrowheads="1"/>
            </p:cNvPicPr>
            <p:nvPr/>
          </p:nvPicPr>
          <p:blipFill>
            <a:blip r:embed="rId6" cstate="email"/>
            <a:srcRect/>
            <a:stretch>
              <a:fillRect/>
            </a:stretch>
          </p:blipFill>
          <p:spPr bwMode="auto">
            <a:xfrm>
              <a:off x="4024933" y="3195962"/>
              <a:ext cx="358806" cy="358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组合 70"/>
          <p:cNvGrpSpPr/>
          <p:nvPr/>
        </p:nvGrpSpPr>
        <p:grpSpPr>
          <a:xfrm>
            <a:off x="5905780" y="4002497"/>
            <a:ext cx="1280083" cy="1750017"/>
            <a:chOff x="4337317" y="4015498"/>
            <a:chExt cx="1280083" cy="1750017"/>
          </a:xfrm>
        </p:grpSpPr>
        <p:grpSp>
          <p:nvGrpSpPr>
            <p:cNvPr id="72" name="组合 71"/>
            <p:cNvGrpSpPr/>
            <p:nvPr/>
          </p:nvGrpSpPr>
          <p:grpSpPr>
            <a:xfrm>
              <a:off x="4337317" y="4015498"/>
              <a:ext cx="1280083" cy="1352113"/>
              <a:chOff x="5555442" y="3623095"/>
              <a:chExt cx="1280083" cy="1352113"/>
            </a:xfrm>
          </p:grpSpPr>
          <p:pic>
            <p:nvPicPr>
              <p:cNvPr id="74" name="Picture 26" descr="C:\DOCUME~1\ADMINI~1\LOCALS~1\Temp\Rar$DR56.768\652\server.png"/>
              <p:cNvPicPr>
                <a:picLocks noChangeAspect="1" noChangeArrowheads="1"/>
              </p:cNvPicPr>
              <p:nvPr/>
            </p:nvPicPr>
            <p:blipFill>
              <a:blip r:embed="rId5"/>
              <a:srcRect/>
              <a:stretch>
                <a:fillRect/>
              </a:stretch>
            </p:blipFill>
            <p:spPr bwMode="auto">
              <a:xfrm flipH="1">
                <a:off x="5555442" y="3623095"/>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C:\DOCUME~1\ADMINI~1\LOCALS~1\Temp\Rar$DR50.176\115\Database_001.png"/>
              <p:cNvPicPr>
                <a:picLocks noChangeAspect="1" noChangeArrowheads="1"/>
              </p:cNvPicPr>
              <p:nvPr/>
            </p:nvPicPr>
            <p:blipFill>
              <a:blip r:embed="rId6" cstate="email"/>
              <a:srcRect/>
              <a:stretch>
                <a:fillRect/>
              </a:stretch>
            </p:blipFill>
            <p:spPr bwMode="auto">
              <a:xfrm>
                <a:off x="6026783" y="4616402"/>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6" descr="C:\DOCUME~1\ADMINI~1\LOCALS~1\Temp\Rar$DR56.768\652\server.png"/>
              <p:cNvPicPr>
                <a:picLocks noChangeAspect="1" noChangeArrowheads="1"/>
              </p:cNvPicPr>
              <p:nvPr/>
            </p:nvPicPr>
            <p:blipFill>
              <a:blip r:embed="rId5"/>
              <a:srcRect/>
              <a:stretch>
                <a:fillRect/>
              </a:stretch>
            </p:blipFill>
            <p:spPr bwMode="auto">
              <a:xfrm flipH="1">
                <a:off x="6130190" y="3639823"/>
                <a:ext cx="705335" cy="656143"/>
              </a:xfrm>
              <a:prstGeom prst="rect">
                <a:avLst/>
              </a:prstGeom>
              <a:noFill/>
              <a:extLst>
                <a:ext uri="{909E8E84-426E-40DD-AFC4-6F175D3DCCD1}">
                  <a14:hiddenFill xmlns:a14="http://schemas.microsoft.com/office/drawing/2010/main">
                    <a:solidFill>
                      <a:srgbClr val="FFFFFF"/>
                    </a:solidFill>
                  </a14:hiddenFill>
                </a:ext>
              </a:extLst>
            </p:spPr>
          </p:pic>
          <p:sp>
            <p:nvSpPr>
              <p:cNvPr id="77" name="右箭头 1"/>
              <p:cNvSpPr/>
              <p:nvPr/>
            </p:nvSpPr>
            <p:spPr bwMode="auto">
              <a:xfrm rot="3544786">
                <a:off x="5822618" y="4390290"/>
                <a:ext cx="341194" cy="150125"/>
              </a:xfrm>
              <a:prstGeom prst="rightArrow">
                <a:avLst/>
              </a:prstGeom>
              <a:solidFill>
                <a:srgbClr val="009900"/>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78" name="右箭头 19"/>
              <p:cNvSpPr/>
              <p:nvPr/>
            </p:nvSpPr>
            <p:spPr bwMode="auto">
              <a:xfrm rot="7495368">
                <a:off x="6169298" y="4385387"/>
                <a:ext cx="341194" cy="150125"/>
              </a:xfrm>
              <a:prstGeom prst="rightArrow">
                <a:avLst/>
              </a:prstGeom>
              <a:solidFill>
                <a:srgbClr val="009900"/>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grpSp>
        <p:sp>
          <p:nvSpPr>
            <p:cNvPr id="73" name="TextBox 24"/>
            <p:cNvSpPr txBox="1"/>
            <p:nvPr/>
          </p:nvSpPr>
          <p:spPr>
            <a:xfrm>
              <a:off x="4462981" y="5426961"/>
              <a:ext cx="8098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 DSC</a:t>
              </a:r>
              <a:endPar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79" name="组合 78"/>
          <p:cNvGrpSpPr/>
          <p:nvPr/>
        </p:nvGrpSpPr>
        <p:grpSpPr>
          <a:xfrm>
            <a:off x="5591208" y="2437459"/>
            <a:ext cx="1774058" cy="974522"/>
            <a:chOff x="4022745" y="2450460"/>
            <a:chExt cx="1774058" cy="974522"/>
          </a:xfrm>
        </p:grpSpPr>
        <p:grpSp>
          <p:nvGrpSpPr>
            <p:cNvPr id="80" name="组合 79"/>
            <p:cNvGrpSpPr/>
            <p:nvPr/>
          </p:nvGrpSpPr>
          <p:grpSpPr>
            <a:xfrm>
              <a:off x="4022745" y="2450460"/>
              <a:ext cx="1774058" cy="723576"/>
              <a:chOff x="603251" y="1972174"/>
              <a:chExt cx="1774058" cy="723576"/>
            </a:xfrm>
          </p:grpSpPr>
          <p:pic>
            <p:nvPicPr>
              <p:cNvPr id="83" name="Picture 26" descr="C:\DOCUME~1\ADMINI~1\LOCALS~1\Temp\Rar$DR56.768\652\server.png"/>
              <p:cNvPicPr>
                <a:picLocks noChangeAspect="1" noChangeArrowheads="1"/>
              </p:cNvPicPr>
              <p:nvPr/>
            </p:nvPicPr>
            <p:blipFill>
              <a:blip r:embed="rId5"/>
              <a:srcRect/>
              <a:stretch>
                <a:fillRect/>
              </a:stretch>
            </p:blipFill>
            <p:spPr bwMode="auto">
              <a:xfrm flipH="1">
                <a:off x="603251" y="1972174"/>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C:\DOCUME~1\ADMINI~1\LOCALS~1\Temp\Rar$DR50.176\115\Database_001.png"/>
              <p:cNvPicPr>
                <a:picLocks noChangeAspect="1" noChangeArrowheads="1"/>
              </p:cNvPicPr>
              <p:nvPr/>
            </p:nvPicPr>
            <p:blipFill>
              <a:blip r:embed="rId6" cstate="email"/>
              <a:srcRect/>
              <a:stretch>
                <a:fillRect/>
              </a:stretch>
            </p:blipFill>
            <p:spPr bwMode="auto">
              <a:xfrm>
                <a:off x="1011070" y="2300245"/>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6" descr="C:\DOCUME~1\ADMINI~1\LOCALS~1\Temp\Rar$DR56.768\652\server.png"/>
              <p:cNvPicPr>
                <a:picLocks noChangeAspect="1" noChangeArrowheads="1"/>
              </p:cNvPicPr>
              <p:nvPr/>
            </p:nvPicPr>
            <p:blipFill>
              <a:blip r:embed="rId5"/>
              <a:srcRect/>
              <a:stretch>
                <a:fillRect/>
              </a:stretch>
            </p:blipFill>
            <p:spPr bwMode="auto">
              <a:xfrm flipH="1">
                <a:off x="1610684" y="1975785"/>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C:\DOCUME~1\ADMINI~1\LOCALS~1\Temp\Rar$DR50.176\115\Database_001.png"/>
              <p:cNvPicPr>
                <a:picLocks noChangeAspect="1" noChangeArrowheads="1"/>
              </p:cNvPicPr>
              <p:nvPr/>
            </p:nvPicPr>
            <p:blipFill>
              <a:blip r:embed="rId6" cstate="email"/>
              <a:srcRect/>
              <a:stretch>
                <a:fillRect/>
              </a:stretch>
            </p:blipFill>
            <p:spPr bwMode="auto">
              <a:xfrm>
                <a:off x="2018503" y="2303856"/>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6" descr="C:\DOCUME~1\ADMINI~1\LOCALS~1\Temp\Rar$DR56.768\652\server.png"/>
              <p:cNvPicPr>
                <a:picLocks noChangeAspect="1" noChangeArrowheads="1"/>
              </p:cNvPicPr>
              <p:nvPr/>
            </p:nvPicPr>
            <p:blipFill>
              <a:blip r:embed="rId5"/>
              <a:srcRect/>
              <a:stretch>
                <a:fillRect/>
              </a:stretch>
            </p:blipFill>
            <p:spPr bwMode="auto">
              <a:xfrm flipH="1">
                <a:off x="1257554" y="2008873"/>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 descr="C:\DOCUME~1\ADMINI~1\LOCALS~1\Temp\Rar$DR50.176\115\Database_001.png"/>
              <p:cNvPicPr>
                <a:picLocks noChangeAspect="1" noChangeArrowheads="1"/>
              </p:cNvPicPr>
              <p:nvPr/>
            </p:nvPicPr>
            <p:blipFill>
              <a:blip r:embed="rId6" cstate="email"/>
              <a:srcRect/>
              <a:stretch>
                <a:fillRect/>
              </a:stretch>
            </p:blipFill>
            <p:spPr bwMode="auto">
              <a:xfrm>
                <a:off x="1665373" y="2336944"/>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6" descr="C:\DOCUME~1\ADMINI~1\LOCALS~1\Temp\Rar$DR56.768\652\server.png"/>
              <p:cNvPicPr>
                <a:picLocks noChangeAspect="1" noChangeArrowheads="1"/>
              </p:cNvPicPr>
              <p:nvPr/>
            </p:nvPicPr>
            <p:blipFill>
              <a:blip r:embed="rId5"/>
              <a:srcRect/>
              <a:stretch>
                <a:fillRect/>
              </a:stretch>
            </p:blipFill>
            <p:spPr bwMode="auto">
              <a:xfrm flipH="1">
                <a:off x="917823" y="2002908"/>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 descr="C:\DOCUME~1\ADMINI~1\LOCALS~1\Temp\Rar$DR50.176\115\Database_001.png"/>
              <p:cNvPicPr>
                <a:picLocks noChangeAspect="1" noChangeArrowheads="1"/>
              </p:cNvPicPr>
              <p:nvPr/>
            </p:nvPicPr>
            <p:blipFill>
              <a:blip r:embed="rId6" cstate="email"/>
              <a:srcRect/>
              <a:stretch>
                <a:fillRect/>
              </a:stretch>
            </p:blipFill>
            <p:spPr bwMode="auto">
              <a:xfrm>
                <a:off x="1325642" y="2330979"/>
                <a:ext cx="358806" cy="358806"/>
              </a:xfrm>
              <a:prstGeom prst="rect">
                <a:avLst/>
              </a:prstGeom>
              <a:noFill/>
              <a:extLst>
                <a:ext uri="{909E8E84-426E-40DD-AFC4-6F175D3DCCD1}">
                  <a14:hiddenFill xmlns:a14="http://schemas.microsoft.com/office/drawing/2010/main">
                    <a:solidFill>
                      <a:srgbClr val="FFFFFF"/>
                    </a:solidFill>
                  </a14:hiddenFill>
                </a:ext>
              </a:extLst>
            </p:spPr>
          </p:pic>
        </p:grpSp>
        <p:sp>
          <p:nvSpPr>
            <p:cNvPr id="81" name="TextBox 29"/>
            <p:cNvSpPr txBox="1"/>
            <p:nvPr/>
          </p:nvSpPr>
          <p:spPr>
            <a:xfrm>
              <a:off x="4637263" y="3086428"/>
              <a:ext cx="8098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 TDD</a:t>
              </a:r>
              <a:endPar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87" name="组合 86"/>
          <p:cNvGrpSpPr/>
          <p:nvPr/>
        </p:nvGrpSpPr>
        <p:grpSpPr>
          <a:xfrm>
            <a:off x="3876058" y="3461157"/>
            <a:ext cx="1774058" cy="2442712"/>
            <a:chOff x="2307595" y="3474158"/>
            <a:chExt cx="1774058" cy="2442712"/>
          </a:xfrm>
        </p:grpSpPr>
        <p:sp>
          <p:nvSpPr>
            <p:cNvPr id="88" name="TextBox 35"/>
            <p:cNvSpPr txBox="1"/>
            <p:nvPr/>
          </p:nvSpPr>
          <p:spPr>
            <a:xfrm>
              <a:off x="2812326" y="5578316"/>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数据守护</a:t>
              </a:r>
            </a:p>
          </p:txBody>
        </p:sp>
        <p:grpSp>
          <p:nvGrpSpPr>
            <p:cNvPr id="89" name="组合 88"/>
            <p:cNvGrpSpPr/>
            <p:nvPr/>
          </p:nvGrpSpPr>
          <p:grpSpPr>
            <a:xfrm>
              <a:off x="2307595" y="3474158"/>
              <a:ext cx="1774058" cy="2163427"/>
              <a:chOff x="1843563" y="3624286"/>
              <a:chExt cx="1774058" cy="2163427"/>
            </a:xfrm>
          </p:grpSpPr>
          <p:sp>
            <p:nvSpPr>
              <p:cNvPr id="90" name="右箭头 30"/>
              <p:cNvSpPr/>
              <p:nvPr/>
            </p:nvSpPr>
            <p:spPr bwMode="auto">
              <a:xfrm>
                <a:off x="2590374" y="4617153"/>
                <a:ext cx="341194" cy="150125"/>
              </a:xfrm>
              <a:prstGeom prst="rightArrow">
                <a:avLst/>
              </a:prstGeom>
              <a:solidFill>
                <a:srgbClr val="009900"/>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pic>
            <p:nvPicPr>
              <p:cNvPr id="91" name="Picture 26" descr="C:\DOCUME~1\ADMINI~1\LOCALS~1\Temp\Rar$DR56.768\652\server.png"/>
              <p:cNvPicPr>
                <a:picLocks noChangeAspect="1" noChangeArrowheads="1"/>
              </p:cNvPicPr>
              <p:nvPr/>
            </p:nvPicPr>
            <p:blipFill>
              <a:blip r:embed="rId5"/>
              <a:srcRect/>
              <a:stretch>
                <a:fillRect/>
              </a:stretch>
            </p:blipFill>
            <p:spPr bwMode="auto">
              <a:xfrm flipH="1">
                <a:off x="1843563" y="4360532"/>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C:\DOCUME~1\ADMINI~1\LOCALS~1\Temp\Rar$DR50.176\115\Database_001.png"/>
              <p:cNvPicPr>
                <a:picLocks noChangeAspect="1" noChangeArrowheads="1"/>
              </p:cNvPicPr>
              <p:nvPr/>
            </p:nvPicPr>
            <p:blipFill>
              <a:blip r:embed="rId6" cstate="email"/>
              <a:srcRect/>
              <a:stretch>
                <a:fillRect/>
              </a:stretch>
            </p:blipFill>
            <p:spPr bwMode="auto">
              <a:xfrm>
                <a:off x="2251382" y="4688603"/>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6" descr="C:\DOCUME~1\ADMINI~1\LOCALS~1\Temp\Rar$DR56.768\652\server.png"/>
              <p:cNvPicPr>
                <a:picLocks noChangeAspect="1" noChangeArrowheads="1"/>
              </p:cNvPicPr>
              <p:nvPr/>
            </p:nvPicPr>
            <p:blipFill>
              <a:blip r:embed="rId5"/>
              <a:srcRect/>
              <a:stretch>
                <a:fillRect/>
              </a:stretch>
            </p:blipFill>
            <p:spPr bwMode="auto">
              <a:xfrm flipH="1">
                <a:off x="2850996" y="4364143"/>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C:\DOCUME~1\ADMINI~1\LOCALS~1\Temp\Rar$DR50.176\115\Database_001.png"/>
              <p:cNvPicPr>
                <a:picLocks noChangeAspect="1" noChangeArrowheads="1"/>
              </p:cNvPicPr>
              <p:nvPr/>
            </p:nvPicPr>
            <p:blipFill>
              <a:blip r:embed="rId6" cstate="email"/>
              <a:srcRect/>
              <a:stretch>
                <a:fillRect/>
              </a:stretch>
            </p:blipFill>
            <p:spPr bwMode="auto">
              <a:xfrm>
                <a:off x="3258815" y="4692214"/>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6" descr="C:\DOCUME~1\ADMINI~1\LOCALS~1\Temp\Rar$DR56.768\652\server.png"/>
              <p:cNvPicPr>
                <a:picLocks noChangeAspect="1" noChangeArrowheads="1"/>
              </p:cNvPicPr>
              <p:nvPr/>
            </p:nvPicPr>
            <p:blipFill>
              <a:blip r:embed="rId5"/>
              <a:srcRect/>
              <a:stretch>
                <a:fillRect/>
              </a:stretch>
            </p:blipFill>
            <p:spPr bwMode="auto">
              <a:xfrm flipH="1">
                <a:off x="2840736" y="5100836"/>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C:\DOCUME~1\ADMINI~1\LOCALS~1\Temp\Rar$DR50.176\115\Database_001.png"/>
              <p:cNvPicPr>
                <a:picLocks noChangeAspect="1" noChangeArrowheads="1"/>
              </p:cNvPicPr>
              <p:nvPr/>
            </p:nvPicPr>
            <p:blipFill>
              <a:blip r:embed="rId6" cstate="email"/>
              <a:srcRect/>
              <a:stretch>
                <a:fillRect/>
              </a:stretch>
            </p:blipFill>
            <p:spPr bwMode="auto">
              <a:xfrm>
                <a:off x="3248555" y="5428907"/>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6" descr="C:\DOCUME~1\ADMINI~1\LOCALS~1\Temp\Rar$DR56.768\652\server.png"/>
              <p:cNvPicPr>
                <a:picLocks noChangeAspect="1" noChangeArrowheads="1"/>
              </p:cNvPicPr>
              <p:nvPr/>
            </p:nvPicPr>
            <p:blipFill>
              <a:blip r:embed="rId5"/>
              <a:srcRect/>
              <a:stretch>
                <a:fillRect/>
              </a:stretch>
            </p:blipFill>
            <p:spPr bwMode="auto">
              <a:xfrm flipH="1">
                <a:off x="2829037" y="3624286"/>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DOCUME~1\ADMINI~1\LOCALS~1\Temp\Rar$DR50.176\115\Database_001.png"/>
              <p:cNvPicPr>
                <a:picLocks noChangeAspect="1" noChangeArrowheads="1"/>
              </p:cNvPicPr>
              <p:nvPr/>
            </p:nvPicPr>
            <p:blipFill>
              <a:blip r:embed="rId6" cstate="email"/>
              <a:srcRect/>
              <a:stretch>
                <a:fillRect/>
              </a:stretch>
            </p:blipFill>
            <p:spPr bwMode="auto">
              <a:xfrm>
                <a:off x="3236856" y="3952357"/>
                <a:ext cx="358806" cy="358806"/>
              </a:xfrm>
              <a:prstGeom prst="rect">
                <a:avLst/>
              </a:prstGeom>
              <a:noFill/>
              <a:extLst>
                <a:ext uri="{909E8E84-426E-40DD-AFC4-6F175D3DCCD1}">
                  <a14:hiddenFill xmlns:a14="http://schemas.microsoft.com/office/drawing/2010/main">
                    <a:solidFill>
                      <a:srgbClr val="FFFFFF"/>
                    </a:solidFill>
                  </a14:hiddenFill>
                </a:ext>
              </a:extLst>
            </p:spPr>
          </p:pic>
          <p:sp>
            <p:nvSpPr>
              <p:cNvPr id="99" name="右箭头 43"/>
              <p:cNvSpPr/>
              <p:nvPr/>
            </p:nvSpPr>
            <p:spPr bwMode="auto">
              <a:xfrm rot="1594756">
                <a:off x="2572177" y="5053710"/>
                <a:ext cx="341194" cy="150125"/>
              </a:xfrm>
              <a:prstGeom prst="rightArrow">
                <a:avLst/>
              </a:prstGeom>
              <a:solidFill>
                <a:srgbClr val="009900"/>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00" name="右箭头 44"/>
              <p:cNvSpPr/>
              <p:nvPr/>
            </p:nvSpPr>
            <p:spPr bwMode="auto">
              <a:xfrm rot="19976465">
                <a:off x="2560363" y="4220902"/>
                <a:ext cx="341194" cy="150125"/>
              </a:xfrm>
              <a:prstGeom prst="rightArrow">
                <a:avLst/>
              </a:prstGeom>
              <a:solidFill>
                <a:srgbClr val="009900"/>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grpSp>
      </p:grpSp>
      <p:grpSp>
        <p:nvGrpSpPr>
          <p:cNvPr id="101" name="组合 100"/>
          <p:cNvGrpSpPr/>
          <p:nvPr/>
        </p:nvGrpSpPr>
        <p:grpSpPr>
          <a:xfrm>
            <a:off x="1730860" y="2579166"/>
            <a:ext cx="766625" cy="1062536"/>
            <a:chOff x="162397" y="2592167"/>
            <a:chExt cx="766625" cy="1062536"/>
          </a:xfrm>
        </p:grpSpPr>
        <p:pic>
          <p:nvPicPr>
            <p:cNvPr id="102" name="Picture 26" descr="C:\DOCUME~1\ADMINI~1\LOCALS~1\Temp\Rar$DR56.768\652\server.png"/>
            <p:cNvPicPr>
              <a:picLocks noChangeAspect="1" noChangeArrowheads="1"/>
            </p:cNvPicPr>
            <p:nvPr/>
          </p:nvPicPr>
          <p:blipFill>
            <a:blip r:embed="rId5"/>
            <a:srcRect/>
            <a:stretch>
              <a:fillRect/>
            </a:stretch>
          </p:blipFill>
          <p:spPr bwMode="auto">
            <a:xfrm flipH="1">
              <a:off x="162397" y="2592167"/>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C:\DOCUME~1\ADMINI~1\LOCALS~1\Temp\Rar$DR50.176\115\Database_001.png"/>
            <p:cNvPicPr>
              <a:picLocks noChangeAspect="1" noChangeArrowheads="1"/>
            </p:cNvPicPr>
            <p:nvPr/>
          </p:nvPicPr>
          <p:blipFill>
            <a:blip r:embed="rId6" cstate="email"/>
            <a:srcRect/>
            <a:stretch>
              <a:fillRect/>
            </a:stretch>
          </p:blipFill>
          <p:spPr bwMode="auto">
            <a:xfrm>
              <a:off x="570216" y="2920238"/>
              <a:ext cx="358806" cy="358806"/>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47"/>
            <p:cNvSpPr txBox="1"/>
            <p:nvPr/>
          </p:nvSpPr>
          <p:spPr>
            <a:xfrm>
              <a:off x="272697" y="3316149"/>
              <a:ext cx="39305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a:t>
              </a:r>
              <a:endPar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105" name="组合 104"/>
          <p:cNvGrpSpPr/>
          <p:nvPr/>
        </p:nvGrpSpPr>
        <p:grpSpPr>
          <a:xfrm>
            <a:off x="1727747" y="3867114"/>
            <a:ext cx="809837" cy="1076184"/>
            <a:chOff x="159284" y="3880115"/>
            <a:chExt cx="809837" cy="1076184"/>
          </a:xfrm>
        </p:grpSpPr>
        <p:pic>
          <p:nvPicPr>
            <p:cNvPr id="106" name="Picture 26" descr="C:\DOCUME~1\ADMINI~1\LOCALS~1\Temp\Rar$DR56.768\652\server.png"/>
            <p:cNvPicPr>
              <a:picLocks noChangeAspect="1" noChangeArrowheads="1"/>
            </p:cNvPicPr>
            <p:nvPr/>
          </p:nvPicPr>
          <p:blipFill>
            <a:blip r:embed="rId5"/>
            <a:srcRect/>
            <a:stretch>
              <a:fillRect/>
            </a:stretch>
          </p:blipFill>
          <p:spPr bwMode="auto">
            <a:xfrm flipH="1">
              <a:off x="199112" y="3880115"/>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DOCUME~1\ADMINI~1\LOCALS~1\Temp\Rar$DR50.176\115\Database_001.png"/>
            <p:cNvPicPr>
              <a:picLocks noChangeAspect="1" noChangeArrowheads="1"/>
            </p:cNvPicPr>
            <p:nvPr/>
          </p:nvPicPr>
          <p:blipFill>
            <a:blip r:embed="rId6" cstate="email"/>
            <a:srcRect/>
            <a:stretch>
              <a:fillRect/>
            </a:stretch>
          </p:blipFill>
          <p:spPr bwMode="auto">
            <a:xfrm>
              <a:off x="606931" y="4208186"/>
              <a:ext cx="358806" cy="358806"/>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50"/>
            <p:cNvSpPr txBox="1"/>
            <p:nvPr/>
          </p:nvSpPr>
          <p:spPr>
            <a:xfrm>
              <a:off x="159284" y="4617745"/>
              <a:ext cx="8098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Oracle</a:t>
              </a:r>
              <a:endPar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109" name="组合 108"/>
          <p:cNvGrpSpPr/>
          <p:nvPr/>
        </p:nvGrpSpPr>
        <p:grpSpPr>
          <a:xfrm>
            <a:off x="8556125" y="2814925"/>
            <a:ext cx="2061031" cy="1794316"/>
            <a:chOff x="6987662" y="2827926"/>
            <a:chExt cx="2061031" cy="1794316"/>
          </a:xfrm>
        </p:grpSpPr>
        <p:pic>
          <p:nvPicPr>
            <p:cNvPr id="110" name="Picture 26" descr="C:\DOCUME~1\ADMINI~1\LOCALS~1\Temp\Rar$DR56.768\652\server.png"/>
            <p:cNvPicPr>
              <a:picLocks noChangeAspect="1" noChangeArrowheads="1"/>
            </p:cNvPicPr>
            <p:nvPr/>
          </p:nvPicPr>
          <p:blipFill>
            <a:blip r:embed="rId5"/>
            <a:srcRect/>
            <a:stretch>
              <a:fillRect/>
            </a:stretch>
          </p:blipFill>
          <p:spPr bwMode="auto">
            <a:xfrm flipH="1">
              <a:off x="6987662" y="2827926"/>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DOCUME~1\ADMINI~1\LOCALS~1\Temp\Rar$DR50.176\115\Database_001.png"/>
            <p:cNvPicPr>
              <a:picLocks noChangeAspect="1" noChangeArrowheads="1"/>
            </p:cNvPicPr>
            <p:nvPr/>
          </p:nvPicPr>
          <p:blipFill>
            <a:blip r:embed="rId6" cstate="email"/>
            <a:srcRect/>
            <a:stretch>
              <a:fillRect/>
            </a:stretch>
          </p:blipFill>
          <p:spPr bwMode="auto">
            <a:xfrm>
              <a:off x="7395481" y="3155997"/>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6" descr="C:\DOCUME~1\ADMINI~1\LOCALS~1\Temp\Rar$DR56.768\652\server.png"/>
            <p:cNvPicPr>
              <a:picLocks noChangeAspect="1" noChangeArrowheads="1"/>
            </p:cNvPicPr>
            <p:nvPr/>
          </p:nvPicPr>
          <p:blipFill>
            <a:blip r:embed="rId5"/>
            <a:srcRect/>
            <a:stretch>
              <a:fillRect/>
            </a:stretch>
          </p:blipFill>
          <p:spPr bwMode="auto">
            <a:xfrm flipH="1">
              <a:off x="7622355" y="2831657"/>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DOCUME~1\ADMINI~1\LOCALS~1\Temp\Rar$DR50.176\115\Database_001.png"/>
            <p:cNvPicPr>
              <a:picLocks noChangeAspect="1" noChangeArrowheads="1"/>
            </p:cNvPicPr>
            <p:nvPr/>
          </p:nvPicPr>
          <p:blipFill>
            <a:blip r:embed="rId6" cstate="email"/>
            <a:srcRect/>
            <a:stretch>
              <a:fillRect/>
            </a:stretch>
          </p:blipFill>
          <p:spPr bwMode="auto">
            <a:xfrm>
              <a:off x="8030174" y="3159728"/>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6" descr="C:\DOCUME~1\ADMINI~1\LOCALS~1\Temp\Rar$DR56.768\652\server.png"/>
            <p:cNvPicPr>
              <a:picLocks noChangeAspect="1" noChangeArrowheads="1"/>
            </p:cNvPicPr>
            <p:nvPr/>
          </p:nvPicPr>
          <p:blipFill>
            <a:blip r:embed="rId5"/>
            <a:srcRect/>
            <a:stretch>
              <a:fillRect/>
            </a:stretch>
          </p:blipFill>
          <p:spPr bwMode="auto">
            <a:xfrm flipH="1">
              <a:off x="8252500" y="2829525"/>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DOCUME~1\ADMINI~1\LOCALS~1\Temp\Rar$DR50.176\115\Database_001.png"/>
            <p:cNvPicPr>
              <a:picLocks noChangeAspect="1" noChangeArrowheads="1"/>
            </p:cNvPicPr>
            <p:nvPr/>
          </p:nvPicPr>
          <p:blipFill>
            <a:blip r:embed="rId6" cstate="email"/>
            <a:srcRect/>
            <a:stretch>
              <a:fillRect/>
            </a:stretch>
          </p:blipFill>
          <p:spPr bwMode="auto">
            <a:xfrm>
              <a:off x="8660319" y="3157596"/>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6" descr="C:\DOCUME~1\ADMINI~1\LOCALS~1\Temp\Rar$DR56.768\652\server.png"/>
            <p:cNvPicPr>
              <a:picLocks noChangeAspect="1" noChangeArrowheads="1"/>
            </p:cNvPicPr>
            <p:nvPr/>
          </p:nvPicPr>
          <p:blipFill>
            <a:blip r:embed="rId5"/>
            <a:srcRect/>
            <a:stretch>
              <a:fillRect/>
            </a:stretch>
          </p:blipFill>
          <p:spPr bwMode="auto">
            <a:xfrm flipH="1">
              <a:off x="7017230" y="3553542"/>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 descr="C:\DOCUME~1\ADMINI~1\LOCALS~1\Temp\Rar$DR50.176\115\Database_001.png"/>
            <p:cNvPicPr>
              <a:picLocks noChangeAspect="1" noChangeArrowheads="1"/>
            </p:cNvPicPr>
            <p:nvPr/>
          </p:nvPicPr>
          <p:blipFill>
            <a:blip r:embed="rId6" cstate="email"/>
            <a:srcRect/>
            <a:stretch>
              <a:fillRect/>
            </a:stretch>
          </p:blipFill>
          <p:spPr bwMode="auto">
            <a:xfrm>
              <a:off x="7425049" y="3881613"/>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6" descr="C:\DOCUME~1\ADMINI~1\LOCALS~1\Temp\Rar$DR56.768\652\server.png"/>
            <p:cNvPicPr>
              <a:picLocks noChangeAspect="1" noChangeArrowheads="1"/>
            </p:cNvPicPr>
            <p:nvPr/>
          </p:nvPicPr>
          <p:blipFill>
            <a:blip r:embed="rId5"/>
            <a:srcRect/>
            <a:stretch>
              <a:fillRect/>
            </a:stretch>
          </p:blipFill>
          <p:spPr bwMode="auto">
            <a:xfrm flipH="1">
              <a:off x="7651923" y="3557273"/>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 descr="C:\DOCUME~1\ADMINI~1\LOCALS~1\Temp\Rar$DR50.176\115\Database_001.png"/>
            <p:cNvPicPr>
              <a:picLocks noChangeAspect="1" noChangeArrowheads="1"/>
            </p:cNvPicPr>
            <p:nvPr/>
          </p:nvPicPr>
          <p:blipFill>
            <a:blip r:embed="rId6" cstate="email"/>
            <a:srcRect/>
            <a:stretch>
              <a:fillRect/>
            </a:stretch>
          </p:blipFill>
          <p:spPr bwMode="auto">
            <a:xfrm>
              <a:off x="8059742" y="3885344"/>
              <a:ext cx="358806" cy="35880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6" descr="C:\DOCUME~1\ADMINI~1\LOCALS~1\Temp\Rar$DR56.768\652\server.png"/>
            <p:cNvPicPr>
              <a:picLocks noChangeAspect="1" noChangeArrowheads="1"/>
            </p:cNvPicPr>
            <p:nvPr/>
          </p:nvPicPr>
          <p:blipFill>
            <a:blip r:embed="rId5"/>
            <a:srcRect/>
            <a:stretch>
              <a:fillRect/>
            </a:stretch>
          </p:blipFill>
          <p:spPr bwMode="auto">
            <a:xfrm flipH="1">
              <a:off x="8282068" y="3555141"/>
              <a:ext cx="705335" cy="656143"/>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C:\DOCUME~1\ADMINI~1\LOCALS~1\Temp\Rar$DR50.176\115\Database_001.png"/>
            <p:cNvPicPr>
              <a:picLocks noChangeAspect="1" noChangeArrowheads="1"/>
            </p:cNvPicPr>
            <p:nvPr/>
          </p:nvPicPr>
          <p:blipFill>
            <a:blip r:embed="rId6" cstate="email"/>
            <a:srcRect/>
            <a:stretch>
              <a:fillRect/>
            </a:stretch>
          </p:blipFill>
          <p:spPr bwMode="auto">
            <a:xfrm>
              <a:off x="8689887" y="3883212"/>
              <a:ext cx="358806" cy="358806"/>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63"/>
            <p:cNvSpPr txBox="1"/>
            <p:nvPr/>
          </p:nvSpPr>
          <p:spPr>
            <a:xfrm>
              <a:off x="7570038" y="4283688"/>
              <a:ext cx="8098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 MPP</a:t>
              </a:r>
              <a:endPar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123" name="矩形 122"/>
          <p:cNvSpPr/>
          <p:nvPr/>
        </p:nvSpPr>
        <p:spPr bwMode="auto">
          <a:xfrm>
            <a:off x="3779400" y="2307118"/>
            <a:ext cx="3725839" cy="3730032"/>
          </a:xfrm>
          <a:prstGeom prst="rect">
            <a:avLst/>
          </a:prstGeom>
          <a:noFill/>
          <a:ln w="38100">
            <a:solidFill>
              <a:srgbClr val="35C9C2"/>
            </a:solid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24" name="矩形 123"/>
          <p:cNvSpPr/>
          <p:nvPr/>
        </p:nvSpPr>
        <p:spPr bwMode="auto">
          <a:xfrm>
            <a:off x="1714049" y="2307118"/>
            <a:ext cx="858801" cy="2704020"/>
          </a:xfrm>
          <a:prstGeom prst="rect">
            <a:avLst/>
          </a:prstGeom>
          <a:noFill/>
          <a:ln w="38100">
            <a:solidFill>
              <a:srgbClr val="35C9C2"/>
            </a:solidFill>
            <a:round/>
            <a:headEnd type="triangle" w="med" len="med"/>
            <a:tailEnd type="triangle" w="med" len="me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grpSp>
        <p:nvGrpSpPr>
          <p:cNvPr id="125" name="组合 124"/>
          <p:cNvGrpSpPr/>
          <p:nvPr/>
        </p:nvGrpSpPr>
        <p:grpSpPr>
          <a:xfrm>
            <a:off x="2649990" y="2991758"/>
            <a:ext cx="1055662" cy="608238"/>
            <a:chOff x="6174655" y="1279754"/>
            <a:chExt cx="1055662" cy="608238"/>
          </a:xfrm>
        </p:grpSpPr>
        <p:sp>
          <p:nvSpPr>
            <p:cNvPr id="126" name="TextBox 67"/>
            <p:cNvSpPr txBox="1"/>
            <p:nvPr/>
          </p:nvSpPr>
          <p:spPr>
            <a:xfrm>
              <a:off x="6376017" y="1279754"/>
              <a:ext cx="6014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DMHS</a:t>
              </a:r>
              <a:endPar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27" name="左右箭头 68"/>
            <p:cNvSpPr/>
            <p:nvPr/>
          </p:nvSpPr>
          <p:spPr bwMode="auto">
            <a:xfrm>
              <a:off x="6174655" y="1556698"/>
              <a:ext cx="1055662" cy="331294"/>
            </a:xfrm>
            <a:prstGeom prst="leftRightArrow">
              <a:avLst/>
            </a:prstGeom>
            <a:solidFill>
              <a:srgbClr val="F96D17"/>
            </a:solidFill>
            <a:ln>
              <a:noFill/>
            </a:ln>
            <a:effectLst>
              <a:glow>
                <a:srgbClr val="35C9C2">
                  <a:tint val="100000"/>
                  <a:shade val="100000"/>
                  <a:hueMod val="100000"/>
                  <a:satMod val="100000"/>
                </a:srgb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rgbClr val="35C9C2">
                  <a:tint val="100000"/>
                  <a:shade val="100000"/>
                  <a:hueMod val="100000"/>
                  <a:satMod val="100000"/>
                </a:srgbClr>
              </a:contourClr>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grpSp>
        <p:nvGrpSpPr>
          <p:cNvPr id="128" name="组合 127"/>
          <p:cNvGrpSpPr/>
          <p:nvPr/>
        </p:nvGrpSpPr>
        <p:grpSpPr>
          <a:xfrm>
            <a:off x="7554318" y="3023204"/>
            <a:ext cx="1080331" cy="2586605"/>
            <a:chOff x="6174655" y="1268969"/>
            <a:chExt cx="1080331" cy="2586605"/>
          </a:xfrm>
        </p:grpSpPr>
        <p:sp>
          <p:nvSpPr>
            <p:cNvPr id="129" name="TextBox 71"/>
            <p:cNvSpPr txBox="1"/>
            <p:nvPr/>
          </p:nvSpPr>
          <p:spPr>
            <a:xfrm>
              <a:off x="6271220" y="1268969"/>
              <a:ext cx="6014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DMHS</a:t>
              </a:r>
              <a:endPar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30" name="左右箭头 72"/>
            <p:cNvSpPr/>
            <p:nvPr/>
          </p:nvSpPr>
          <p:spPr bwMode="auto">
            <a:xfrm>
              <a:off x="6174655" y="1556698"/>
              <a:ext cx="1055662" cy="331294"/>
            </a:xfrm>
            <a:prstGeom prst="leftRightArrow">
              <a:avLst/>
            </a:prstGeom>
            <a:solidFill>
              <a:srgbClr val="F96D17"/>
            </a:solidFill>
            <a:ln>
              <a:noFill/>
            </a:ln>
            <a:effectLst>
              <a:glow>
                <a:srgbClr val="35C9C2">
                  <a:tint val="100000"/>
                  <a:shade val="100000"/>
                  <a:hueMod val="100000"/>
                  <a:satMod val="100000"/>
                </a:srgb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rgbClr val="35C9C2">
                  <a:tint val="100000"/>
                  <a:shade val="100000"/>
                  <a:hueMod val="100000"/>
                  <a:satMod val="100000"/>
                </a:srgbClr>
              </a:contourClr>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31" name="TextBox 71"/>
            <p:cNvSpPr txBox="1"/>
            <p:nvPr/>
          </p:nvSpPr>
          <p:spPr>
            <a:xfrm>
              <a:off x="6295889" y="3236551"/>
              <a:ext cx="7056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DMETL</a:t>
              </a:r>
              <a:endPar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132" name="左右箭头 72"/>
            <p:cNvSpPr/>
            <p:nvPr/>
          </p:nvSpPr>
          <p:spPr bwMode="auto">
            <a:xfrm>
              <a:off x="6199324" y="3524280"/>
              <a:ext cx="1055662" cy="331294"/>
            </a:xfrm>
            <a:prstGeom prst="leftRightArrow">
              <a:avLst/>
            </a:prstGeom>
            <a:solidFill>
              <a:srgbClr val="F96D17"/>
            </a:solidFill>
            <a:ln>
              <a:noFill/>
            </a:ln>
            <a:effectLst>
              <a:glow>
                <a:srgbClr val="35C9C2">
                  <a:tint val="100000"/>
                  <a:shade val="100000"/>
                  <a:hueMod val="100000"/>
                  <a:satMod val="100000"/>
                </a:srgb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rgbClr val="35C9C2">
                  <a:tint val="100000"/>
                  <a:shade val="100000"/>
                  <a:hueMod val="100000"/>
                  <a:satMod val="100000"/>
                </a:srgbClr>
              </a:contourClr>
            </a:sp3d>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grpSp>
      <p:sp>
        <p:nvSpPr>
          <p:cNvPr id="133" name="下箭头 77"/>
          <p:cNvSpPr/>
          <p:nvPr/>
        </p:nvSpPr>
        <p:spPr bwMode="auto">
          <a:xfrm>
            <a:off x="5429769" y="1852276"/>
            <a:ext cx="245660" cy="419789"/>
          </a:xfrm>
          <a:prstGeom prst="downArrow">
            <a:avLst/>
          </a:prstGeom>
          <a:solidFill>
            <a:srgbClr val="00B0F0"/>
          </a:solidFill>
          <a:extLst>
            <a:ext uri="{91240B29-F687-4F45-9708-019B960494DF}">
              <a14:hiddenLine xmlns:a14="http://schemas.microsoft.com/office/drawing/2010/main" w="9525">
                <a:solidFill>
                  <a:schemeClr val="tx1"/>
                </a:solidFill>
                <a:miter lim="800000"/>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34" name="直角上箭头 78"/>
          <p:cNvSpPr/>
          <p:nvPr/>
        </p:nvSpPr>
        <p:spPr bwMode="auto">
          <a:xfrm flipV="1">
            <a:off x="6118489" y="1730160"/>
            <a:ext cx="3424996" cy="454842"/>
          </a:xfrm>
          <a:prstGeom prst="bentUpArrow">
            <a:avLst/>
          </a:prstGeom>
          <a:solidFill>
            <a:srgbClr val="00B0F0"/>
          </a:solidFill>
          <a:extLst>
            <a:ext uri="{91240B29-F687-4F45-9708-019B960494DF}">
              <a14:hiddenLine xmlns:a14="http://schemas.microsoft.com/office/drawing/2010/main" w="9525">
                <a:solidFill>
                  <a:schemeClr val="tx1"/>
                </a:solidFill>
                <a:miter lim="800000"/>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35" name="直角上箭头 79"/>
          <p:cNvSpPr/>
          <p:nvPr/>
        </p:nvSpPr>
        <p:spPr bwMode="auto">
          <a:xfrm flipH="1" flipV="1">
            <a:off x="2083526" y="1726017"/>
            <a:ext cx="2921823" cy="454842"/>
          </a:xfrm>
          <a:prstGeom prst="bentUpArrow">
            <a:avLst/>
          </a:prstGeom>
          <a:solidFill>
            <a:srgbClr val="00B0F0"/>
          </a:solidFill>
          <a:extLst>
            <a:ext uri="{91240B29-F687-4F45-9708-019B960494DF}">
              <a14:hiddenLine xmlns:a14="http://schemas.microsoft.com/office/drawing/2010/main" w="9525">
                <a:solidFill>
                  <a:schemeClr val="tx1"/>
                </a:solidFill>
                <a:miter lim="800000"/>
                <a:headEnd/>
                <a:tailEnd/>
              </a14:hiddenLine>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grpSp>
        <p:nvGrpSpPr>
          <p:cNvPr id="137" name="组合 136"/>
          <p:cNvGrpSpPr/>
          <p:nvPr/>
        </p:nvGrpSpPr>
        <p:grpSpPr>
          <a:xfrm>
            <a:off x="1697639" y="5091478"/>
            <a:ext cx="1898827" cy="1089211"/>
            <a:chOff x="129176" y="5104479"/>
            <a:chExt cx="1898827" cy="1089211"/>
          </a:xfrm>
        </p:grpSpPr>
        <p:grpSp>
          <p:nvGrpSpPr>
            <p:cNvPr id="138" name="组合 137"/>
            <p:cNvGrpSpPr/>
            <p:nvPr/>
          </p:nvGrpSpPr>
          <p:grpSpPr>
            <a:xfrm>
              <a:off x="129176" y="5259969"/>
              <a:ext cx="1486215" cy="933721"/>
              <a:chOff x="7041517" y="5144610"/>
              <a:chExt cx="1486215" cy="933721"/>
            </a:xfrm>
          </p:grpSpPr>
          <p:pic>
            <p:nvPicPr>
              <p:cNvPr id="14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20943" y="5144610"/>
                <a:ext cx="595023" cy="576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2" name="TextBox 107"/>
              <p:cNvSpPr txBox="1"/>
              <p:nvPr/>
            </p:nvSpPr>
            <p:spPr>
              <a:xfrm>
                <a:off x="7041517" y="5739777"/>
                <a:ext cx="148621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在线数据对比</a:t>
                </a:r>
              </a:p>
            </p:txBody>
          </p:sp>
        </p:grpSp>
        <p:sp>
          <p:nvSpPr>
            <p:cNvPr id="139" name="右箭头 109"/>
            <p:cNvSpPr/>
            <p:nvPr/>
          </p:nvSpPr>
          <p:spPr bwMode="auto">
            <a:xfrm rot="5400000" flipH="1">
              <a:off x="392918" y="5169743"/>
              <a:ext cx="317724" cy="187196"/>
            </a:xfrm>
            <a:prstGeom prst="rightArrow">
              <a:avLst/>
            </a:prstGeom>
            <a:solidFill>
              <a:srgbClr val="FFC000"/>
            </a:solidFill>
            <a:ln w="38100">
              <a:solidFill>
                <a:srgbClr val="FFC000"/>
              </a:solidFill>
              <a:round/>
              <a:headEnd type="triangle" w="med" len="med"/>
              <a:tailEnd type="triangle" w="med" len="me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sp>
          <p:nvSpPr>
            <p:cNvPr id="140" name="右箭头 110"/>
            <p:cNvSpPr/>
            <p:nvPr/>
          </p:nvSpPr>
          <p:spPr bwMode="auto">
            <a:xfrm rot="10800000" flipH="1">
              <a:off x="1282890" y="5578317"/>
              <a:ext cx="745113" cy="187197"/>
            </a:xfrm>
            <a:prstGeom prst="rightArrow">
              <a:avLst/>
            </a:prstGeom>
            <a:solidFill>
              <a:srgbClr val="FFC000"/>
            </a:solidFill>
            <a:ln w="38100">
              <a:solidFill>
                <a:srgbClr val="FFC000"/>
              </a:solidFill>
              <a:round/>
              <a:headEnd type="triangle" w="med" len="med"/>
              <a:tailEnd type="triangle" w="med" len="me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endParaRPr>
            </a:p>
          </p:txBody>
        </p:sp>
      </p:grpSp>
      <p:sp>
        <p:nvSpPr>
          <p:cNvPr id="2" name="矩形 1"/>
          <p:cNvSpPr/>
          <p:nvPr/>
        </p:nvSpPr>
        <p:spPr>
          <a:xfrm>
            <a:off x="8498413" y="4774021"/>
            <a:ext cx="2380345" cy="140666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38100">
                <a:solidFill>
                  <a:prstClr val="black"/>
                </a:solid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147" name="矩形 146"/>
          <p:cNvSpPr/>
          <p:nvPr/>
        </p:nvSpPr>
        <p:spPr>
          <a:xfrm>
            <a:off x="2341098" y="2890041"/>
            <a:ext cx="1621953" cy="92432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w="38100">
                <a:solidFill>
                  <a:prstClr val="black"/>
                </a:solidFill>
              </a:ln>
              <a:solidFill>
                <a:prstClr val="white"/>
              </a:solidFill>
              <a:effectLst/>
              <a:uLnTx/>
              <a:uFillTx/>
              <a:latin typeface="宋体" panose="02010600030101010101" pitchFamily="2" charset="-122"/>
              <a:ea typeface="宋体" panose="02010600030101010101" pitchFamily="2" charset="-122"/>
              <a:cs typeface="+mn-cs"/>
            </a:endParaRPr>
          </a:p>
        </p:txBody>
      </p:sp>
      <p:sp>
        <p:nvSpPr>
          <p:cNvPr id="3" name="Rectangle 5"/>
          <p:cNvSpPr/>
          <p:nvPr/>
        </p:nvSpPr>
        <p:spPr bwMode="auto">
          <a:xfrm>
            <a:off x="2571030" y="6130925"/>
            <a:ext cx="7412037"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基于同一个</a:t>
            </a:r>
            <a:r>
              <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DM8/7</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版本，应用系统无需修改！</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92079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57199" y="594359"/>
            <a:ext cx="3396343" cy="2286000"/>
          </a:xfrm>
        </p:spPr>
        <p:txBody>
          <a:bodyPr>
            <a:noAutofit/>
          </a:bodyPr>
          <a:lstStyle/>
          <a:p>
            <a:r>
              <a:rPr lang="zh-CN" altLang="en-US" sz="6000" dirty="0">
                <a:latin typeface="微软雅黑" panose="020B0503020204020204" pitchFamily="34" charset="-122"/>
                <a:ea typeface="微软雅黑" panose="020B0503020204020204" pitchFamily="34" charset="-122"/>
              </a:rPr>
              <a:t>聚焦国内</a:t>
            </a:r>
            <a:r>
              <a:rPr lang="en-US" altLang="zh-CN" sz="6000" dirty="0">
                <a:latin typeface="微软雅黑" panose="020B0503020204020204" pitchFamily="34" charset="-122"/>
                <a:ea typeface="微软雅黑" panose="020B0503020204020204" pitchFamily="34" charset="-122"/>
              </a:rPr>
              <a:t/>
            </a:r>
            <a:br>
              <a:rPr lang="en-US" altLang="zh-CN" sz="6000" dirty="0">
                <a:latin typeface="微软雅黑" panose="020B0503020204020204" pitchFamily="34" charset="-122"/>
                <a:ea typeface="微软雅黑" panose="020B0503020204020204" pitchFamily="34" charset="-122"/>
              </a:rPr>
            </a:br>
            <a:r>
              <a:rPr lang="zh-CN" altLang="en-US" sz="6000" dirty="0">
                <a:latin typeface="微软雅黑" panose="020B0503020204020204" pitchFamily="34" charset="-122"/>
                <a:ea typeface="微软雅黑" panose="020B0503020204020204" pitchFamily="34" charset="-122"/>
              </a:rPr>
              <a:t>企业</a:t>
            </a:r>
            <a:endParaRPr lang="zh-CN" altLang="en-US" sz="6000" dirty="0"/>
          </a:p>
        </p:txBody>
      </p:sp>
      <p:sp>
        <p:nvSpPr>
          <p:cNvPr id="9" name="内容占位符 8"/>
          <p:cNvSpPr>
            <a:spLocks noGrp="1"/>
          </p:cNvSpPr>
          <p:nvPr>
            <p:ph idx="1"/>
          </p:nvPr>
        </p:nvSpPr>
        <p:spPr>
          <a:xfrm>
            <a:off x="4539343" y="1934935"/>
            <a:ext cx="6492240" cy="2821577"/>
          </a:xfrm>
        </p:spPr>
        <p:txBody>
          <a:bodyPr>
            <a:normAutofit/>
          </a:bodyPr>
          <a:lstStyle/>
          <a:p>
            <a:pPr marL="0" indent="0">
              <a:buNone/>
            </a:pPr>
            <a:r>
              <a:rPr lang="en-US" altLang="zh-CN" sz="6000" dirty="0">
                <a:latin typeface="微软雅黑" panose="020B0503020204020204" pitchFamily="34" charset="-122"/>
                <a:ea typeface="微软雅黑" panose="020B0503020204020204" pitchFamily="34" charset="-122"/>
              </a:rPr>
              <a:t>OceanBase</a:t>
            </a:r>
          </a:p>
        </p:txBody>
      </p:sp>
      <p:sp>
        <p:nvSpPr>
          <p:cNvPr id="10" name="文本占位符 9"/>
          <p:cNvSpPr>
            <a:spLocks noGrp="1"/>
          </p:cNvSpPr>
          <p:nvPr>
            <p:ph type="body" sz="half" idx="2"/>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637052"/>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050" b="0" i="0" u="none" strike="noStrike" kern="1200" cap="none" spc="0" normalizeH="0" baseline="0" noProof="0">
              <a:ln>
                <a:noFill/>
              </a:ln>
              <a:solidFill>
                <a:srgbClr val="637052"/>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273889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基本情况</a:t>
            </a:r>
          </a:p>
        </p:txBody>
      </p:sp>
      <p:sp>
        <p:nvSpPr>
          <p:cNvPr id="3" name="内容占位符 2"/>
          <p:cNvSpPr>
            <a:spLocks noGrp="1"/>
          </p:cNvSpPr>
          <p:nvPr>
            <p:ph idx="1"/>
          </p:nvPr>
        </p:nvSpPr>
        <p:spPr/>
        <p:txBody>
          <a:bodyPr>
            <a:normAutofit fontScale="92500" lnSpcReduction="20000"/>
          </a:bodyPr>
          <a:lstStyle/>
          <a:p>
            <a:pPr>
              <a:buFont typeface="Wingdings" panose="05000000000000000000" pitchFamily="2" charset="2"/>
              <a:buChar char="Ø"/>
            </a:pPr>
            <a:r>
              <a:rPr lang="en-US" altLang="zh-CN" dirty="0"/>
              <a:t>2010</a:t>
            </a:r>
            <a:r>
              <a:rPr lang="zh-CN" altLang="en-US" dirty="0"/>
              <a:t>年诞生于阿里巴巴，</a:t>
            </a:r>
            <a:r>
              <a:rPr lang="en-US" altLang="zh-CN" dirty="0"/>
              <a:t>2020</a:t>
            </a:r>
            <a:r>
              <a:rPr lang="zh-CN" altLang="en-US" dirty="0"/>
              <a:t>年独立成立公司。</a:t>
            </a:r>
            <a:endParaRPr lang="en-US" altLang="zh-CN" dirty="0"/>
          </a:p>
          <a:p>
            <a:pPr>
              <a:buFont typeface="Wingdings" panose="05000000000000000000" pitchFamily="2" charset="2"/>
              <a:buChar char="Ø"/>
            </a:pPr>
            <a:r>
              <a:rPr lang="en-US" altLang="zh-CN" dirty="0"/>
              <a:t>100% </a:t>
            </a:r>
            <a:r>
              <a:rPr lang="zh-CN" altLang="en-US" dirty="0"/>
              <a:t>自主研发</a:t>
            </a:r>
            <a:r>
              <a:rPr lang="zh-CN" altLang="en-US" dirty="0" smtClean="0"/>
              <a:t>，连续 </a:t>
            </a:r>
            <a:r>
              <a:rPr lang="en-US" altLang="zh-CN" dirty="0"/>
              <a:t>8 </a:t>
            </a:r>
            <a:r>
              <a:rPr lang="zh-CN" altLang="en-US" dirty="0"/>
              <a:t>年稳定支撑双 </a:t>
            </a:r>
            <a:r>
              <a:rPr lang="en-US" altLang="zh-CN" dirty="0"/>
              <a:t>11</a:t>
            </a:r>
            <a:r>
              <a:rPr lang="zh-CN" altLang="en-US" dirty="0"/>
              <a:t>，创新推出“三地五中心”城市级容灾新标准</a:t>
            </a:r>
            <a:r>
              <a:rPr lang="zh-CN" altLang="en-US" dirty="0" smtClean="0"/>
              <a:t>，是在 </a:t>
            </a:r>
            <a:r>
              <a:rPr lang="en-US" altLang="zh-CN" dirty="0"/>
              <a:t>TPC-C </a:t>
            </a:r>
            <a:r>
              <a:rPr lang="zh-CN" altLang="en-US" dirty="0"/>
              <a:t>和 </a:t>
            </a:r>
            <a:r>
              <a:rPr lang="en-US" altLang="zh-CN" dirty="0"/>
              <a:t>TPC-H </a:t>
            </a:r>
            <a:r>
              <a:rPr lang="zh-CN" altLang="en-US" dirty="0"/>
              <a:t>测试上都刷新了世界纪录的国产原生分布式数据库。</a:t>
            </a:r>
            <a:endParaRPr lang="en-US" altLang="zh-CN" dirty="0"/>
          </a:p>
          <a:p>
            <a:pPr>
              <a:buFont typeface="Wingdings" panose="05000000000000000000" pitchFamily="2" charset="2"/>
              <a:buChar char="Ø"/>
            </a:pPr>
            <a:r>
              <a:rPr lang="zh-CN" altLang="en-US" dirty="0"/>
              <a:t>产品采用自研的一体化架构，兼顾分布式架构的扩展性与集中式架构的性能优势，用一套引擎同时支持 </a:t>
            </a:r>
            <a:r>
              <a:rPr lang="en-US" altLang="zh-CN" dirty="0"/>
              <a:t>TP </a:t>
            </a:r>
            <a:r>
              <a:rPr lang="zh-CN" altLang="en-US" dirty="0"/>
              <a:t>和 </a:t>
            </a:r>
            <a:r>
              <a:rPr lang="en-US" altLang="zh-CN" dirty="0"/>
              <a:t>AP </a:t>
            </a:r>
            <a:r>
              <a:rPr lang="zh-CN" altLang="en-US" dirty="0"/>
              <a:t>的混合负载，具有数据强一致、高可用、高性能、在线扩展、高度兼容 </a:t>
            </a:r>
            <a:r>
              <a:rPr lang="en-US" altLang="zh-CN" dirty="0"/>
              <a:t>SQL </a:t>
            </a:r>
            <a:r>
              <a:rPr lang="zh-CN" altLang="en-US" dirty="0"/>
              <a:t>标准和主流关系数据库、对应用透明，高性价比等特点。</a:t>
            </a:r>
            <a:endParaRPr lang="en-US" altLang="zh-CN"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14856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优势</a:t>
            </a:r>
            <a:r>
              <a:rPr lang="en-US" altLang="zh-CN" dirty="0"/>
              <a:t>——</a:t>
            </a:r>
            <a:r>
              <a:rPr lang="zh-CN" altLang="en-US" b="1" dirty="0"/>
              <a:t>业务连续性</a:t>
            </a:r>
            <a:endParaRPr lang="zh-CN" altLang="en-US" dirty="0"/>
          </a:p>
        </p:txBody>
      </p:sp>
      <p:sp>
        <p:nvSpPr>
          <p:cNvPr id="3" name="内容占位符 2"/>
          <p:cNvSpPr>
            <a:spLocks noGrp="1"/>
          </p:cNvSpPr>
          <p:nvPr>
            <p:ph idx="1"/>
          </p:nvPr>
        </p:nvSpPr>
        <p:spPr>
          <a:xfrm>
            <a:off x="1230086" y="1845733"/>
            <a:ext cx="9925594" cy="4425125"/>
          </a:xfrm>
        </p:spPr>
        <p:txBody>
          <a:bodyPr>
            <a:noAutofit/>
          </a:bodyPr>
          <a:lstStyle/>
          <a:p>
            <a:pPr marL="0" indent="0">
              <a:lnSpc>
                <a:spcPct val="120000"/>
              </a:lnSpc>
              <a:spcBef>
                <a:spcPts val="600"/>
              </a:spcBef>
              <a:spcAft>
                <a:spcPts val="0"/>
              </a:spcAft>
              <a:buNone/>
            </a:pPr>
            <a:r>
              <a:rPr lang="zh-CN" altLang="en-US" sz="2000" b="1" dirty="0" smtClean="0"/>
              <a:t>高</a:t>
            </a:r>
            <a:r>
              <a:rPr lang="zh-CN" altLang="en-US" sz="2000" b="1" dirty="0"/>
              <a:t>可用</a:t>
            </a:r>
          </a:p>
          <a:p>
            <a:pPr lvl="1">
              <a:lnSpc>
                <a:spcPct val="120000"/>
              </a:lnSpc>
              <a:spcBef>
                <a:spcPts val="600"/>
              </a:spcBef>
              <a:spcAft>
                <a:spcPts val="0"/>
              </a:spcAft>
              <a:buFont typeface="Wingdings" panose="05000000000000000000" pitchFamily="2" charset="2"/>
              <a:buChar char="l"/>
            </a:pPr>
            <a:r>
              <a:rPr lang="en-US" altLang="zh-CN" dirty="0"/>
              <a:t>OceanBase </a:t>
            </a:r>
            <a:r>
              <a:rPr lang="zh-CN" altLang="en-US" dirty="0"/>
              <a:t>的多副本技术能够满足从</a:t>
            </a:r>
            <a:r>
              <a:rPr lang="zh-CN" altLang="en-US" dirty="0">
                <a:solidFill>
                  <a:srgbClr val="FF0000"/>
                </a:solidFill>
              </a:rPr>
              <a:t>节点、机架、机房到城市级别的高可用、容灾要求</a:t>
            </a:r>
            <a:r>
              <a:rPr lang="zh-CN" altLang="en-US" dirty="0"/>
              <a:t>，克服传统数据库的主备模式在主节点出现异常时 </a:t>
            </a:r>
            <a:r>
              <a:rPr lang="en-US" altLang="zh-CN" dirty="0"/>
              <a:t>RPO&gt;0 </a:t>
            </a:r>
            <a:r>
              <a:rPr lang="zh-CN" altLang="en-US" dirty="0"/>
              <a:t>的问题。确保客户的业务系统能够稳定、安全运行。</a:t>
            </a:r>
          </a:p>
          <a:p>
            <a:pPr lvl="1">
              <a:lnSpc>
                <a:spcPct val="120000"/>
              </a:lnSpc>
              <a:spcBef>
                <a:spcPts val="600"/>
              </a:spcBef>
              <a:spcAft>
                <a:spcPts val="0"/>
              </a:spcAft>
              <a:buFont typeface="Wingdings" panose="05000000000000000000" pitchFamily="2" charset="2"/>
              <a:buChar char="l"/>
            </a:pPr>
            <a:r>
              <a:rPr lang="en-US" altLang="zh-CN" dirty="0"/>
              <a:t>OceanBase </a:t>
            </a:r>
            <a:r>
              <a:rPr lang="zh-CN" altLang="en-US" dirty="0"/>
              <a:t>支撑了支付宝 </a:t>
            </a:r>
            <a:r>
              <a:rPr lang="en-US" altLang="zh-CN" dirty="0"/>
              <a:t>100% </a:t>
            </a:r>
            <a:r>
              <a:rPr lang="zh-CN" altLang="en-US" dirty="0"/>
              <a:t>的核心链路，并且在多家</a:t>
            </a:r>
            <a:r>
              <a:rPr lang="zh-CN" altLang="en-US" dirty="0">
                <a:solidFill>
                  <a:srgbClr val="FF0000"/>
                </a:solidFill>
              </a:rPr>
              <a:t>商业银行</a:t>
            </a:r>
            <a:r>
              <a:rPr lang="zh-CN" altLang="en-US" dirty="0"/>
              <a:t>的核心业务中稳定运行。</a:t>
            </a:r>
          </a:p>
          <a:p>
            <a:pPr marL="0" indent="0">
              <a:lnSpc>
                <a:spcPct val="120000"/>
              </a:lnSpc>
              <a:spcBef>
                <a:spcPts val="600"/>
              </a:spcBef>
              <a:spcAft>
                <a:spcPts val="0"/>
              </a:spcAft>
              <a:buNone/>
            </a:pPr>
            <a:r>
              <a:rPr lang="zh-CN" altLang="en-US" sz="2000" b="1" dirty="0" smtClean="0"/>
              <a:t>可</a:t>
            </a:r>
            <a:r>
              <a:rPr lang="zh-CN" altLang="en-US" sz="2000" b="1" dirty="0"/>
              <a:t>扩展</a:t>
            </a:r>
          </a:p>
          <a:p>
            <a:pPr lvl="1">
              <a:lnSpc>
                <a:spcPct val="120000"/>
              </a:lnSpc>
              <a:spcBef>
                <a:spcPts val="600"/>
              </a:spcBef>
              <a:spcAft>
                <a:spcPts val="0"/>
              </a:spcAft>
              <a:buFont typeface="Wingdings" panose="05000000000000000000" pitchFamily="2" charset="2"/>
              <a:buChar char="l"/>
            </a:pPr>
            <a:r>
              <a:rPr lang="en-US" altLang="zh-CN" dirty="0"/>
              <a:t>OceanBase </a:t>
            </a:r>
            <a:r>
              <a:rPr lang="zh-CN" altLang="en-US" dirty="0"/>
              <a:t>独创的总控服务和分区级负载均衡能力使系统具有极强的可扩展性，可以</a:t>
            </a:r>
            <a:r>
              <a:rPr lang="zh-CN" altLang="en-US" dirty="0">
                <a:solidFill>
                  <a:srgbClr val="FF0000"/>
                </a:solidFill>
              </a:rPr>
              <a:t>在线进行平滑扩容或缩容，并且在扩容后自动实现系统负载均衡</a:t>
            </a:r>
            <a:r>
              <a:rPr lang="zh-CN" altLang="en-US" dirty="0"/>
              <a:t>，对应用透明，完成对海量数据的处理。</a:t>
            </a:r>
            <a:endParaRPr lang="en-US" altLang="zh-CN" dirty="0"/>
          </a:p>
          <a:p>
            <a:pPr lvl="1">
              <a:lnSpc>
                <a:spcPct val="120000"/>
              </a:lnSpc>
              <a:spcBef>
                <a:spcPts val="600"/>
              </a:spcBef>
              <a:spcAft>
                <a:spcPts val="0"/>
              </a:spcAft>
              <a:buFont typeface="Wingdings" panose="05000000000000000000" pitchFamily="2" charset="2"/>
              <a:buChar char="l"/>
            </a:pPr>
            <a:r>
              <a:rPr lang="zh-CN" altLang="en-US" dirty="0"/>
              <a:t>对于银行、保险、运营商等行业的高并发场景，</a:t>
            </a:r>
            <a:r>
              <a:rPr lang="en-US" altLang="zh-CN" dirty="0"/>
              <a:t> </a:t>
            </a:r>
            <a:r>
              <a:rPr lang="zh-CN" altLang="en-US" dirty="0"/>
              <a:t>能够提供高性能、低成本、</a:t>
            </a:r>
            <a:r>
              <a:rPr lang="zh-CN" altLang="en-US" dirty="0">
                <a:solidFill>
                  <a:srgbClr val="FF0000"/>
                </a:solidFill>
              </a:rPr>
              <a:t>高弹性</a:t>
            </a:r>
            <a:r>
              <a:rPr lang="zh-CN" altLang="en-US" dirty="0"/>
              <a:t>的数据库服务，并充分利用客户的 </a:t>
            </a:r>
            <a:r>
              <a:rPr lang="en-US" altLang="zh-CN" dirty="0"/>
              <a:t>IT </a:t>
            </a:r>
            <a:r>
              <a:rPr lang="zh-CN" altLang="en-US" dirty="0"/>
              <a:t>资源。</a:t>
            </a:r>
            <a:endParaRPr lang="en-US" altLang="zh-CN" dirty="0"/>
          </a:p>
          <a:p>
            <a:pPr lvl="1">
              <a:lnSpc>
                <a:spcPct val="120000"/>
              </a:lnSpc>
              <a:spcBef>
                <a:spcPts val="600"/>
              </a:spcBef>
              <a:spcAft>
                <a:spcPts val="0"/>
              </a:spcAft>
              <a:buFont typeface="Wingdings" panose="05000000000000000000" pitchFamily="2" charset="2"/>
              <a:buChar char="l"/>
            </a:pPr>
            <a:r>
              <a:rPr lang="zh-CN" altLang="en-US" dirty="0"/>
              <a:t>经历过多次双十一的流量洪峰考验。</a:t>
            </a:r>
          </a:p>
        </p:txBody>
      </p:sp>
    </p:spTree>
    <p:extLst>
      <p:ext uri="{BB962C8B-B14F-4D97-AF65-F5344CB8AC3E}">
        <p14:creationId xmlns:p14="http://schemas.microsoft.com/office/powerpoint/2010/main" val="1003981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优势</a:t>
            </a:r>
            <a:r>
              <a:rPr lang="en-US" altLang="zh-CN" dirty="0"/>
              <a:t>——</a:t>
            </a:r>
            <a:r>
              <a:rPr lang="zh-CN" altLang="en-US" b="1" dirty="0"/>
              <a:t>应用易用性</a:t>
            </a:r>
            <a:endParaRPr lang="zh-CN" altLang="en-US" dirty="0"/>
          </a:p>
        </p:txBody>
      </p:sp>
      <p:sp>
        <p:nvSpPr>
          <p:cNvPr id="3" name="内容占位符 2"/>
          <p:cNvSpPr>
            <a:spLocks noGrp="1"/>
          </p:cNvSpPr>
          <p:nvPr>
            <p:ph idx="1"/>
          </p:nvPr>
        </p:nvSpPr>
        <p:spPr>
          <a:xfrm>
            <a:off x="1219200" y="1845733"/>
            <a:ext cx="9936480" cy="4425125"/>
          </a:xfrm>
        </p:spPr>
        <p:txBody>
          <a:bodyPr>
            <a:noAutofit/>
          </a:bodyPr>
          <a:lstStyle/>
          <a:p>
            <a:pPr marL="0" indent="0">
              <a:lnSpc>
                <a:spcPct val="120000"/>
              </a:lnSpc>
              <a:spcBef>
                <a:spcPts val="600"/>
              </a:spcBef>
              <a:spcAft>
                <a:spcPts val="0"/>
              </a:spcAft>
              <a:buNone/>
            </a:pPr>
            <a:r>
              <a:rPr lang="zh-CN" altLang="en-US" sz="2000" b="1" dirty="0"/>
              <a:t> </a:t>
            </a:r>
            <a:r>
              <a:rPr lang="en-US" altLang="zh-CN" sz="2000" b="1" dirty="0">
                <a:solidFill>
                  <a:schemeClr val="tx1"/>
                </a:solidFill>
              </a:rPr>
              <a:t>HTAP</a:t>
            </a:r>
            <a:endParaRPr lang="zh-CN" altLang="en-US" sz="2000" b="1" dirty="0"/>
          </a:p>
          <a:p>
            <a:pPr lvl="1">
              <a:lnSpc>
                <a:spcPct val="120000"/>
              </a:lnSpc>
              <a:spcBef>
                <a:spcPts val="600"/>
              </a:spcBef>
              <a:spcAft>
                <a:spcPts val="0"/>
              </a:spcAft>
              <a:buFont typeface="Wingdings" panose="05000000000000000000" pitchFamily="2" charset="2"/>
              <a:buChar char="l"/>
            </a:pPr>
            <a:r>
              <a:rPr lang="zh-CN" altLang="en-US" sz="2000" dirty="0">
                <a:solidFill>
                  <a:schemeClr val="tx1"/>
                </a:solidFill>
              </a:rPr>
              <a:t>独创的</a:t>
            </a:r>
            <a:r>
              <a:rPr lang="zh-CN" altLang="en-US" sz="2000" dirty="0">
                <a:solidFill>
                  <a:srgbClr val="FF0000"/>
                </a:solidFill>
              </a:rPr>
              <a:t>分布式计算引擎</a:t>
            </a:r>
            <a:r>
              <a:rPr lang="zh-CN" altLang="en-US" sz="2000" dirty="0">
                <a:solidFill>
                  <a:schemeClr val="tx1"/>
                </a:solidFill>
              </a:rPr>
              <a:t>，能够让系统中多个计算节点同时运行 </a:t>
            </a:r>
            <a:r>
              <a:rPr lang="en-US" altLang="zh-CN" sz="2000" dirty="0">
                <a:solidFill>
                  <a:schemeClr val="tx1"/>
                </a:solidFill>
              </a:rPr>
              <a:t>OLTP </a:t>
            </a:r>
            <a:r>
              <a:rPr lang="zh-CN" altLang="en-US" sz="2000" dirty="0">
                <a:solidFill>
                  <a:schemeClr val="tx1"/>
                </a:solidFill>
              </a:rPr>
              <a:t>类型的应用和复杂的 </a:t>
            </a:r>
            <a:r>
              <a:rPr lang="en-US" altLang="zh-CN" sz="2000" dirty="0">
                <a:solidFill>
                  <a:schemeClr val="tx1"/>
                </a:solidFill>
              </a:rPr>
              <a:t>OLAP </a:t>
            </a:r>
            <a:r>
              <a:rPr lang="zh-CN" altLang="en-US" sz="2000" dirty="0">
                <a:solidFill>
                  <a:schemeClr val="tx1"/>
                </a:solidFill>
              </a:rPr>
              <a:t>类型的应用，真正实现了用</a:t>
            </a:r>
            <a:r>
              <a:rPr lang="zh-CN" altLang="en-US" sz="2000" dirty="0">
                <a:solidFill>
                  <a:srgbClr val="FF0000"/>
                </a:solidFill>
              </a:rPr>
              <a:t>一套计算引擎同时支持混合负载</a:t>
            </a:r>
            <a:r>
              <a:rPr lang="zh-CN" altLang="en-US" sz="2000" dirty="0">
                <a:solidFill>
                  <a:schemeClr val="tx1"/>
                </a:solidFill>
              </a:rPr>
              <a:t>的能力</a:t>
            </a:r>
            <a:r>
              <a:rPr lang="zh-CN" altLang="en-US" sz="2000" dirty="0"/>
              <a:t>。</a:t>
            </a:r>
          </a:p>
          <a:p>
            <a:pPr lvl="1">
              <a:lnSpc>
                <a:spcPct val="120000"/>
              </a:lnSpc>
              <a:spcBef>
                <a:spcPts val="600"/>
              </a:spcBef>
              <a:spcAft>
                <a:spcPts val="0"/>
              </a:spcAft>
              <a:buFont typeface="Wingdings" panose="05000000000000000000" pitchFamily="2" charset="2"/>
              <a:buChar char="l"/>
            </a:pPr>
            <a:r>
              <a:rPr lang="zh-CN" altLang="en-US" sz="2000" dirty="0">
                <a:solidFill>
                  <a:schemeClr val="tx1"/>
                </a:solidFill>
              </a:rPr>
              <a:t>充分利用客户的计算资源，节省客户因购买额外硬件资源或软件授权所带来的成本</a:t>
            </a:r>
            <a:r>
              <a:rPr lang="zh-CN" altLang="en-US" sz="2000" dirty="0"/>
              <a:t>。</a:t>
            </a:r>
            <a:endParaRPr lang="zh-CN" altLang="en-US" dirty="0"/>
          </a:p>
          <a:p>
            <a:pPr marL="0" indent="0">
              <a:lnSpc>
                <a:spcPct val="120000"/>
              </a:lnSpc>
              <a:spcBef>
                <a:spcPts val="600"/>
              </a:spcBef>
              <a:spcAft>
                <a:spcPts val="0"/>
              </a:spcAft>
              <a:buNone/>
            </a:pPr>
            <a:r>
              <a:rPr lang="zh-CN" altLang="en-US" sz="2000" dirty="0">
                <a:solidFill>
                  <a:schemeClr val="tx1"/>
                </a:solidFill>
              </a:rPr>
              <a:t> </a:t>
            </a:r>
            <a:r>
              <a:rPr lang="zh-CN" altLang="en-US" sz="2000" b="1" dirty="0">
                <a:solidFill>
                  <a:schemeClr val="tx1"/>
                </a:solidFill>
              </a:rPr>
              <a:t>兼容性</a:t>
            </a:r>
            <a:endParaRPr lang="zh-CN" altLang="en-US" sz="2000" b="1" dirty="0"/>
          </a:p>
          <a:p>
            <a:pPr lvl="1">
              <a:lnSpc>
                <a:spcPct val="120000"/>
              </a:lnSpc>
              <a:spcBef>
                <a:spcPts val="600"/>
              </a:spcBef>
              <a:spcAft>
                <a:spcPts val="0"/>
              </a:spcAft>
              <a:buFont typeface="Wingdings" panose="05000000000000000000" pitchFamily="2" charset="2"/>
              <a:buChar char="l"/>
            </a:pPr>
            <a:r>
              <a:rPr lang="en-US" altLang="zh-CN" sz="2000" dirty="0"/>
              <a:t>OceanBase </a:t>
            </a:r>
            <a:r>
              <a:rPr lang="zh-CN" altLang="en-US" sz="2000" dirty="0"/>
              <a:t>数据库针对 </a:t>
            </a:r>
            <a:r>
              <a:rPr lang="en-US" altLang="zh-CN" sz="2000" dirty="0"/>
              <a:t>MySQL </a:t>
            </a:r>
            <a:r>
              <a:rPr lang="zh-CN" altLang="en-US" sz="2000" dirty="0"/>
              <a:t>和 </a:t>
            </a:r>
            <a:r>
              <a:rPr lang="en-US" altLang="zh-CN" sz="2000" dirty="0"/>
              <a:t>Oracle </a:t>
            </a:r>
            <a:r>
              <a:rPr lang="zh-CN" altLang="en-US" sz="2000" dirty="0"/>
              <a:t>数据库生态都给予了很好的支持。。</a:t>
            </a:r>
            <a:endParaRPr lang="en-US" altLang="zh-CN" sz="2000" dirty="0"/>
          </a:p>
          <a:p>
            <a:pPr lvl="1">
              <a:lnSpc>
                <a:spcPct val="120000"/>
              </a:lnSpc>
              <a:spcBef>
                <a:spcPts val="600"/>
              </a:spcBef>
              <a:spcAft>
                <a:spcPts val="0"/>
              </a:spcAft>
              <a:buFont typeface="Wingdings" panose="05000000000000000000" pitchFamily="2" charset="2"/>
              <a:buChar char="l"/>
            </a:pPr>
            <a:r>
              <a:rPr lang="zh-CN" altLang="en-US" sz="2000" dirty="0"/>
              <a:t>支持 </a:t>
            </a:r>
            <a:r>
              <a:rPr lang="en-US" altLang="zh-CN" sz="2000" dirty="0"/>
              <a:t>MySQL 5.6 </a:t>
            </a:r>
            <a:r>
              <a:rPr lang="zh-CN" altLang="en-US" sz="2000" dirty="0"/>
              <a:t>版本全部语法，可以做到 </a:t>
            </a:r>
            <a:r>
              <a:rPr lang="en-US" altLang="zh-CN" sz="2000" dirty="0"/>
              <a:t>MySQL </a:t>
            </a:r>
            <a:r>
              <a:rPr lang="zh-CN" altLang="en-US" sz="2000" dirty="0"/>
              <a:t>业务无缝切换。。</a:t>
            </a:r>
            <a:endParaRPr lang="en-US" altLang="zh-CN" sz="2000" dirty="0"/>
          </a:p>
          <a:p>
            <a:pPr lvl="1">
              <a:lnSpc>
                <a:spcPct val="120000"/>
              </a:lnSpc>
              <a:spcBef>
                <a:spcPts val="600"/>
              </a:spcBef>
              <a:spcAft>
                <a:spcPts val="0"/>
              </a:spcAft>
              <a:buFont typeface="Wingdings" panose="05000000000000000000" pitchFamily="2" charset="2"/>
              <a:buChar char="l"/>
            </a:pPr>
            <a:r>
              <a:rPr lang="zh-CN" altLang="en-US" sz="2000" dirty="0"/>
              <a:t>支持绝大多数的 </a:t>
            </a:r>
            <a:r>
              <a:rPr lang="en-US" altLang="zh-CN" sz="2000" dirty="0"/>
              <a:t>Oracle </a:t>
            </a:r>
            <a:r>
              <a:rPr lang="zh-CN" altLang="en-US" sz="2000" dirty="0"/>
              <a:t>语法和几乎全量的过程性语言功能，可以做到大部分的 </a:t>
            </a:r>
            <a:r>
              <a:rPr lang="en-US" altLang="zh-CN" sz="2000" dirty="0"/>
              <a:t>Oracle </a:t>
            </a:r>
            <a:r>
              <a:rPr lang="zh-CN" altLang="en-US" sz="2000" dirty="0"/>
              <a:t>业务进行少量修改后自动迁移。</a:t>
            </a:r>
          </a:p>
        </p:txBody>
      </p:sp>
    </p:spTree>
    <p:extLst>
      <p:ext uri="{BB962C8B-B14F-4D97-AF65-F5344CB8AC3E}">
        <p14:creationId xmlns:p14="http://schemas.microsoft.com/office/powerpoint/2010/main" val="2549158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优势</a:t>
            </a:r>
            <a:r>
              <a:rPr lang="en-US" altLang="zh-CN" dirty="0"/>
              <a:t>——</a:t>
            </a:r>
            <a:r>
              <a:rPr lang="zh-CN" altLang="en-US" b="1" dirty="0"/>
              <a:t>低成本、低风险</a:t>
            </a:r>
            <a:endParaRPr lang="zh-CN" altLang="en-US" dirty="0"/>
          </a:p>
        </p:txBody>
      </p:sp>
      <p:sp>
        <p:nvSpPr>
          <p:cNvPr id="3" name="内容占位符 2"/>
          <p:cNvSpPr>
            <a:spLocks noGrp="1"/>
          </p:cNvSpPr>
          <p:nvPr>
            <p:ph idx="1"/>
          </p:nvPr>
        </p:nvSpPr>
        <p:spPr>
          <a:xfrm>
            <a:off x="1186542" y="1845733"/>
            <a:ext cx="9969137" cy="4425125"/>
          </a:xfrm>
        </p:spPr>
        <p:txBody>
          <a:bodyPr>
            <a:noAutofit/>
          </a:bodyPr>
          <a:lstStyle/>
          <a:p>
            <a:pPr marL="0" indent="0">
              <a:lnSpc>
                <a:spcPct val="120000"/>
              </a:lnSpc>
              <a:spcBef>
                <a:spcPts val="600"/>
              </a:spcBef>
              <a:spcAft>
                <a:spcPts val="0"/>
              </a:spcAft>
              <a:buNone/>
            </a:pPr>
            <a:r>
              <a:rPr lang="zh-CN" altLang="en-US" sz="2000" b="1" dirty="0">
                <a:solidFill>
                  <a:schemeClr val="tx1"/>
                </a:solidFill>
              </a:rPr>
              <a:t> 低成本</a:t>
            </a:r>
          </a:p>
          <a:p>
            <a:pPr lvl="1">
              <a:lnSpc>
                <a:spcPct val="120000"/>
              </a:lnSpc>
              <a:spcBef>
                <a:spcPts val="600"/>
              </a:spcBef>
              <a:spcAft>
                <a:spcPts val="0"/>
              </a:spcAft>
              <a:buFont typeface="Wingdings" panose="05000000000000000000" pitchFamily="2" charset="2"/>
              <a:buChar char="l"/>
            </a:pPr>
            <a:r>
              <a:rPr lang="en-US" altLang="zh-CN" sz="2000" dirty="0">
                <a:solidFill>
                  <a:schemeClr val="tx1"/>
                </a:solidFill>
              </a:rPr>
              <a:t>OceanBase </a:t>
            </a:r>
            <a:r>
              <a:rPr lang="zh-CN" altLang="en-US" sz="2000" dirty="0">
                <a:solidFill>
                  <a:schemeClr val="tx1"/>
                </a:solidFill>
              </a:rPr>
              <a:t>数据库可以在</a:t>
            </a:r>
            <a:r>
              <a:rPr lang="zh-CN" altLang="en-US" sz="2000" dirty="0">
                <a:solidFill>
                  <a:srgbClr val="FF0000"/>
                </a:solidFill>
              </a:rPr>
              <a:t>通用服务器</a:t>
            </a:r>
            <a:r>
              <a:rPr lang="zh-CN" altLang="en-US" sz="2000" dirty="0">
                <a:solidFill>
                  <a:schemeClr val="tx1"/>
                </a:solidFill>
              </a:rPr>
              <a:t>上运行，不依赖于特定的高端硬件，能够有效降低用户的硬件成本。</a:t>
            </a:r>
          </a:p>
          <a:p>
            <a:pPr lvl="1">
              <a:lnSpc>
                <a:spcPct val="120000"/>
              </a:lnSpc>
              <a:spcBef>
                <a:spcPts val="600"/>
              </a:spcBef>
              <a:spcAft>
                <a:spcPts val="0"/>
              </a:spcAft>
              <a:buFont typeface="Wingdings" panose="05000000000000000000" pitchFamily="2" charset="2"/>
              <a:buChar char="l"/>
            </a:pPr>
            <a:r>
              <a:rPr lang="en-US" altLang="zh-CN" sz="2000" dirty="0">
                <a:solidFill>
                  <a:schemeClr val="tx1"/>
                </a:solidFill>
              </a:rPr>
              <a:t>OceanBase </a:t>
            </a:r>
            <a:r>
              <a:rPr lang="zh-CN" altLang="en-US" sz="2000" dirty="0">
                <a:solidFill>
                  <a:schemeClr val="tx1"/>
                </a:solidFill>
              </a:rPr>
              <a:t>数据库使用的</a:t>
            </a:r>
            <a:r>
              <a:rPr lang="zh-CN" altLang="en-US" sz="2000" dirty="0">
                <a:solidFill>
                  <a:srgbClr val="FF0000"/>
                </a:solidFill>
              </a:rPr>
              <a:t>基于 </a:t>
            </a:r>
            <a:r>
              <a:rPr lang="en-US" altLang="zh-CN" sz="2000" dirty="0">
                <a:solidFill>
                  <a:srgbClr val="FF0000"/>
                </a:solidFill>
              </a:rPr>
              <a:t>LSM-Tree </a:t>
            </a:r>
            <a:r>
              <a:rPr lang="zh-CN" altLang="en-US" sz="2000" dirty="0">
                <a:solidFill>
                  <a:srgbClr val="FF0000"/>
                </a:solidFill>
              </a:rPr>
              <a:t>的存储引擎</a:t>
            </a:r>
            <a:r>
              <a:rPr lang="zh-CN" altLang="en-US" sz="2000" dirty="0">
                <a:solidFill>
                  <a:schemeClr val="tx1"/>
                </a:solidFill>
              </a:rPr>
              <a:t>，能够有效地对数据进行压缩，并且不影响性能，可以降低用户的存储成本。</a:t>
            </a:r>
          </a:p>
          <a:p>
            <a:pPr marL="0" indent="0">
              <a:lnSpc>
                <a:spcPct val="120000"/>
              </a:lnSpc>
              <a:spcBef>
                <a:spcPts val="600"/>
              </a:spcBef>
              <a:spcAft>
                <a:spcPts val="0"/>
              </a:spcAft>
              <a:buNone/>
            </a:pPr>
            <a:r>
              <a:rPr lang="zh-CN" altLang="en-US" sz="2000" b="1" dirty="0">
                <a:solidFill>
                  <a:schemeClr val="tx1"/>
                </a:solidFill>
              </a:rPr>
              <a:t> 低风险</a:t>
            </a:r>
          </a:p>
          <a:p>
            <a:pPr lvl="1">
              <a:lnSpc>
                <a:spcPct val="120000"/>
              </a:lnSpc>
              <a:spcBef>
                <a:spcPts val="600"/>
              </a:spcBef>
              <a:spcAft>
                <a:spcPts val="0"/>
              </a:spcAft>
              <a:buFont typeface="Wingdings" panose="05000000000000000000" pitchFamily="2" charset="2"/>
              <a:buChar char="l"/>
            </a:pPr>
            <a:r>
              <a:rPr lang="zh-CN" altLang="en-US" sz="2000" dirty="0">
                <a:solidFill>
                  <a:schemeClr val="tx1"/>
                </a:solidFill>
              </a:rPr>
              <a:t>不基于任何开源数据库技术，完全自主研发，对于产品有完全的掌控力，能够避免客户使用开源技术所带来的潜在合规、知识产权、</a:t>
            </a:r>
            <a:r>
              <a:rPr lang="en-US" altLang="zh-CN" sz="2000" dirty="0">
                <a:solidFill>
                  <a:schemeClr val="tx1"/>
                </a:solidFill>
              </a:rPr>
              <a:t>SLA </a:t>
            </a:r>
            <a:r>
              <a:rPr lang="zh-CN" altLang="en-US" sz="2000" dirty="0">
                <a:solidFill>
                  <a:schemeClr val="tx1"/>
                </a:solidFill>
              </a:rPr>
              <a:t>等风险。</a:t>
            </a:r>
          </a:p>
          <a:p>
            <a:pPr lvl="1">
              <a:lnSpc>
                <a:spcPct val="120000"/>
              </a:lnSpc>
              <a:spcBef>
                <a:spcPts val="600"/>
              </a:spcBef>
              <a:spcAft>
                <a:spcPts val="0"/>
              </a:spcAft>
              <a:buFont typeface="Wingdings" panose="05000000000000000000" pitchFamily="2" charset="2"/>
              <a:buChar char="l"/>
            </a:pPr>
            <a:r>
              <a:rPr lang="zh-CN" altLang="en-US" sz="2000" dirty="0">
                <a:solidFill>
                  <a:schemeClr val="tx1"/>
                </a:solidFill>
              </a:rPr>
              <a:t>完成了与国产硬件平台、操作系统的适配，降低客户对国外硬件、操作系统的依赖。</a:t>
            </a:r>
          </a:p>
        </p:txBody>
      </p:sp>
    </p:spTree>
    <p:extLst>
      <p:ext uri="{BB962C8B-B14F-4D97-AF65-F5344CB8AC3E}">
        <p14:creationId xmlns:p14="http://schemas.microsoft.com/office/powerpoint/2010/main" val="3825468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数据的重要性</a:t>
            </a:r>
          </a:p>
        </p:txBody>
      </p:sp>
      <p:sp>
        <p:nvSpPr>
          <p:cNvPr id="3" name="内容占位符 2"/>
          <p:cNvSpPr>
            <a:spLocks noGrp="1"/>
          </p:cNvSpPr>
          <p:nvPr>
            <p:ph idx="1"/>
          </p:nvPr>
        </p:nvSpPr>
        <p:spPr>
          <a:xfrm>
            <a:off x="1097280" y="1845734"/>
            <a:ext cx="10058400" cy="4391780"/>
          </a:xfrm>
        </p:spPr>
        <p:txBody>
          <a:bodyPr>
            <a:normAutofit fontScale="92500" lnSpcReduction="10000"/>
          </a:bodyPr>
          <a:lstStyle/>
          <a:p>
            <a:r>
              <a:rPr lang="zh-CN" altLang="en-US" dirty="0"/>
              <a:t>生产要素：</a:t>
            </a:r>
            <a:r>
              <a:rPr lang="zh-CN" altLang="en-US" dirty="0">
                <a:solidFill>
                  <a:schemeClr val="tx1"/>
                </a:solidFill>
              </a:rPr>
              <a:t>物质资产、人力</a:t>
            </a:r>
            <a:r>
              <a:rPr lang="zh-CN" altLang="en-US" dirty="0" smtClean="0">
                <a:solidFill>
                  <a:schemeClr val="tx1"/>
                </a:solidFill>
              </a:rPr>
              <a:t>资本、</a:t>
            </a:r>
            <a:r>
              <a:rPr lang="zh-CN" altLang="en-US" dirty="0" smtClean="0">
                <a:solidFill>
                  <a:srgbClr val="FF0000"/>
                </a:solidFill>
              </a:rPr>
              <a:t>。。。？</a:t>
            </a:r>
            <a:endParaRPr lang="en-US" altLang="zh-CN" dirty="0">
              <a:solidFill>
                <a:srgbClr val="FF0000"/>
              </a:solidFill>
            </a:endParaRPr>
          </a:p>
          <a:p>
            <a:r>
              <a:rPr lang="zh-CN" altLang="en-US" dirty="0"/>
              <a:t>      </a:t>
            </a:r>
            <a:r>
              <a:rPr lang="zh-CN" altLang="en-US" dirty="0">
                <a:solidFill>
                  <a:srgbClr val="FF0000"/>
                </a:solidFill>
              </a:rPr>
              <a:t>数据</a:t>
            </a:r>
            <a:r>
              <a:rPr lang="en-US" altLang="zh-CN" dirty="0"/>
              <a:t>——</a:t>
            </a:r>
            <a:r>
              <a:rPr lang="zh-CN" altLang="en-US" dirty="0"/>
              <a:t>正成为与上述二者相提并论的重要生产要素。</a:t>
            </a:r>
            <a:endParaRPr lang="en-US" altLang="zh-CN" dirty="0"/>
          </a:p>
          <a:p>
            <a:r>
              <a:rPr lang="en-US" altLang="zh-CN" dirty="0"/>
              <a:t>    </a:t>
            </a:r>
          </a:p>
          <a:p>
            <a:r>
              <a:rPr lang="en-US" altLang="zh-CN" dirty="0"/>
              <a:t>  </a:t>
            </a:r>
          </a:p>
          <a:p>
            <a:endParaRPr lang="en-US" altLang="zh-CN" dirty="0"/>
          </a:p>
          <a:p>
            <a:endParaRPr lang="en-US" altLang="zh-CN" dirty="0"/>
          </a:p>
          <a:p>
            <a:r>
              <a:rPr lang="zh-CN" altLang="en-US" dirty="0" smtClean="0">
                <a:solidFill>
                  <a:srgbClr val="FF0000"/>
                </a:solidFill>
              </a:rPr>
              <a:t>      数据的信息安全、国家安全！！！</a:t>
            </a:r>
            <a:endParaRPr lang="en-US" altLang="zh-CN" dirty="0">
              <a:solidFill>
                <a:srgbClr val="FF0000"/>
              </a:solidFill>
            </a:endParaRPr>
          </a:p>
        </p:txBody>
      </p:sp>
      <p:sp>
        <p:nvSpPr>
          <p:cNvPr id="4" name="灯片编号占位符 3"/>
          <p:cNvSpPr>
            <a:spLocks noGrp="1"/>
          </p:cNvSpPr>
          <p:nvPr>
            <p:ph type="sldNum" sz="quarter" idx="12"/>
          </p:nvPr>
        </p:nvSpPr>
        <p:spPr/>
        <p:txBody>
          <a:bodyPr/>
          <a:lstStyle/>
          <a:p>
            <a:fld id="{FC915C1F-EB82-4491-ABED-A4A5245928E2}" type="slidenum">
              <a:rPr lang="zh-CN" altLang="en-US" smtClean="0"/>
              <a:t>3</a:t>
            </a:fld>
            <a:endParaRPr lang="zh-CN" altLang="en-US"/>
          </a:p>
        </p:txBody>
      </p:sp>
      <p:sp>
        <p:nvSpPr>
          <p:cNvPr id="5" name="圆角矩形标注 4"/>
          <p:cNvSpPr/>
          <p:nvPr/>
        </p:nvSpPr>
        <p:spPr>
          <a:xfrm>
            <a:off x="1754127" y="3193025"/>
            <a:ext cx="9316644" cy="1893144"/>
          </a:xfrm>
          <a:prstGeom prst="wedgeRoundRectCallout">
            <a:avLst>
              <a:gd name="adj1" fmla="val -10697"/>
              <a:gd name="adj2" fmla="val -59952"/>
              <a:gd name="adj3" fmla="val 16667"/>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dirty="0"/>
              <a:t>      </a:t>
            </a:r>
            <a:r>
              <a:rPr lang="zh-CN" altLang="en-US" sz="2400" dirty="0">
                <a:latin typeface="微软雅黑" panose="020B0503020204020204" pitchFamily="34" charset="-122"/>
                <a:ea typeface="微软雅黑" panose="020B0503020204020204" pitchFamily="34" charset="-122"/>
              </a:rPr>
              <a:t>大</a:t>
            </a:r>
            <a:r>
              <a:rPr lang="zh-CN" altLang="en-US" sz="2400" dirty="0" smtClean="0">
                <a:latin typeface="微软雅黑" panose="020B0503020204020204" pitchFamily="34" charset="-122"/>
                <a:ea typeface="微软雅黑" panose="020B0503020204020204" pitchFamily="34" charset="-122"/>
              </a:rPr>
              <a:t>数据正</a:t>
            </a:r>
            <a:r>
              <a:rPr lang="zh-CN" altLang="en-US" sz="2400" dirty="0">
                <a:latin typeface="微软雅黑" panose="020B0503020204020204" pitchFamily="34" charset="-122"/>
                <a:ea typeface="微软雅黑" panose="020B0503020204020204" pitchFamily="34" charset="-122"/>
              </a:rPr>
              <a:t>成为提高竞争力、生产力、创新能力以及创造消费者盈余的关键</a:t>
            </a:r>
            <a:r>
              <a:rPr lang="zh-CN" altLang="en-US" sz="2400" dirty="0" smtClean="0">
                <a:latin typeface="微软雅黑" panose="020B0503020204020204" pitchFamily="34" charset="-122"/>
                <a:ea typeface="微软雅黑" panose="020B0503020204020204" pitchFamily="34" charset="-122"/>
              </a:rPr>
              <a:t>要素，在</a:t>
            </a:r>
            <a:r>
              <a:rPr lang="zh-CN" altLang="en-US" sz="2400" dirty="0">
                <a:latin typeface="微软雅黑" panose="020B0503020204020204" pitchFamily="34" charset="-122"/>
                <a:ea typeface="微软雅黑" panose="020B0503020204020204" pitchFamily="34" charset="-122"/>
              </a:rPr>
              <a:t>电信、</a:t>
            </a:r>
            <a:r>
              <a:rPr lang="zh-CN" altLang="en-US" sz="2400" dirty="0" smtClean="0">
                <a:latin typeface="微软雅黑" panose="020B0503020204020204" pitchFamily="34" charset="-122"/>
                <a:ea typeface="微软雅黑" panose="020B0503020204020204" pitchFamily="34" charset="-122"/>
              </a:rPr>
              <a:t>金融、电商等</a:t>
            </a:r>
            <a:r>
              <a:rPr lang="zh-CN" altLang="en-US" sz="2400" dirty="0">
                <a:latin typeface="微软雅黑" panose="020B0503020204020204" pitchFamily="34" charset="-122"/>
                <a:ea typeface="微软雅黑" panose="020B0503020204020204" pitchFamily="34" charset="-122"/>
              </a:rPr>
              <a:t>行业已经到达了“</a:t>
            </a:r>
            <a:r>
              <a:rPr lang="zh-CN" altLang="en-US" sz="2400" dirty="0">
                <a:solidFill>
                  <a:srgbClr val="FFFF00"/>
                </a:solidFill>
                <a:latin typeface="微软雅黑" panose="020B0503020204020204" pitchFamily="34" charset="-122"/>
                <a:ea typeface="微软雅黑" panose="020B0503020204020204" pitchFamily="34" charset="-122"/>
              </a:rPr>
              <a:t>数据就是业务本身</a:t>
            </a:r>
            <a:r>
              <a:rPr lang="zh-CN" altLang="en-US" sz="2400" dirty="0">
                <a:latin typeface="微软雅黑" panose="020B0503020204020204" pitchFamily="34" charset="-122"/>
                <a:ea typeface="微软雅黑" panose="020B0503020204020204" pitchFamily="34" charset="-122"/>
              </a:rPr>
              <a:t>”的发展阶段。</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0562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pic>
        <p:nvPicPr>
          <p:cNvPr id="5" name="图片 4"/>
          <p:cNvPicPr>
            <a:picLocks noChangeAspect="1"/>
          </p:cNvPicPr>
          <p:nvPr/>
        </p:nvPicPr>
        <p:blipFill>
          <a:blip r:embed="rId3"/>
          <a:stretch>
            <a:fillRect/>
          </a:stretch>
        </p:blipFill>
        <p:spPr>
          <a:xfrm>
            <a:off x="538162" y="133350"/>
            <a:ext cx="11115675" cy="6591300"/>
          </a:xfrm>
          <a:prstGeom prst="rect">
            <a:avLst/>
          </a:prstGeom>
        </p:spPr>
      </p:pic>
      <p:sp>
        <p:nvSpPr>
          <p:cNvPr id="6" name="矩形 5"/>
          <p:cNvSpPr/>
          <p:nvPr/>
        </p:nvSpPr>
        <p:spPr>
          <a:xfrm>
            <a:off x="538162" y="213608"/>
            <a:ext cx="2252301"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OceanBase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体系架构</a:t>
            </a:r>
          </a:p>
        </p:txBody>
      </p:sp>
      <p:sp>
        <p:nvSpPr>
          <p:cNvPr id="7" name="矩形 6"/>
          <p:cNvSpPr/>
          <p:nvPr/>
        </p:nvSpPr>
        <p:spPr>
          <a:xfrm>
            <a:off x="599123" y="1255043"/>
            <a:ext cx="2340429" cy="2031325"/>
          </a:xfrm>
          <a:prstGeom prst="rect">
            <a:avLst/>
          </a:prstGeom>
        </p:spPr>
        <p:txBody>
          <a:bodyPr wrap="square">
            <a:spAutoFit/>
          </a:bodyPr>
          <a:lstStyle/>
          <a:p>
            <a:r>
              <a:rPr lang="zh-CN" altLang="en-US" dirty="0" smtClean="0">
                <a:latin typeface="微软雅黑" panose="020B0503020204020204" pitchFamily="34" charset="-122"/>
                <a:ea typeface="微软雅黑" panose="020B0503020204020204" pitchFamily="34" charset="-122"/>
              </a:rPr>
              <a:t>      采用 </a:t>
            </a:r>
            <a:r>
              <a:rPr lang="en-US" altLang="zh-CN" dirty="0">
                <a:latin typeface="微软雅黑" panose="020B0503020204020204" pitchFamily="34" charset="-122"/>
                <a:ea typeface="微软雅黑" panose="020B0503020204020204" pitchFamily="34" charset="-122"/>
              </a:rPr>
              <a:t>Shared-Nothing </a:t>
            </a:r>
            <a:r>
              <a:rPr lang="zh-CN" altLang="en-US" dirty="0">
                <a:latin typeface="微软雅黑" panose="020B0503020204020204" pitchFamily="34" charset="-122"/>
                <a:ea typeface="微软雅黑" panose="020B0503020204020204" pitchFamily="34" charset="-122"/>
              </a:rPr>
              <a:t>架构，</a:t>
            </a:r>
            <a:r>
              <a:rPr lang="zh-CN" altLang="en-US" dirty="0" smtClean="0">
                <a:latin typeface="微软雅黑" panose="020B0503020204020204" pitchFamily="34" charset="-122"/>
                <a:ea typeface="微软雅黑" panose="020B0503020204020204" pitchFamily="34" charset="-122"/>
              </a:rPr>
              <a:t>各节点</a:t>
            </a:r>
            <a:r>
              <a:rPr lang="zh-CN" altLang="en-US" dirty="0">
                <a:latin typeface="微软雅黑" panose="020B0503020204020204" pitchFamily="34" charset="-122"/>
                <a:ea typeface="微软雅黑" panose="020B0503020204020204" pitchFamily="34" charset="-122"/>
              </a:rPr>
              <a:t>之间完全对等，每个节点都有自己的 </a:t>
            </a:r>
            <a:r>
              <a:rPr lang="en-US" altLang="zh-CN" dirty="0">
                <a:latin typeface="微软雅黑" panose="020B0503020204020204" pitchFamily="34" charset="-122"/>
                <a:ea typeface="微软雅黑" panose="020B0503020204020204" pitchFamily="34" charset="-122"/>
              </a:rPr>
              <a:t>SQL </a:t>
            </a:r>
            <a:r>
              <a:rPr lang="zh-CN" altLang="en-US" dirty="0">
                <a:latin typeface="微软雅黑" panose="020B0503020204020204" pitchFamily="34" charset="-122"/>
                <a:ea typeface="微软雅黑" panose="020B0503020204020204" pitchFamily="34" charset="-122"/>
              </a:rPr>
              <a:t>引擎、存储引擎，运行在普通 </a:t>
            </a:r>
            <a:r>
              <a:rPr lang="en-US" altLang="zh-CN" dirty="0">
                <a:latin typeface="微软雅黑" panose="020B0503020204020204" pitchFamily="34" charset="-122"/>
                <a:ea typeface="微软雅黑" panose="020B0503020204020204" pitchFamily="34" charset="-122"/>
              </a:rPr>
              <a:t>PC </a:t>
            </a:r>
            <a:r>
              <a:rPr lang="zh-CN" altLang="en-US" dirty="0">
                <a:latin typeface="微软雅黑" panose="020B0503020204020204" pitchFamily="34" charset="-122"/>
                <a:ea typeface="微软雅黑" panose="020B0503020204020204" pitchFamily="34" charset="-122"/>
              </a:rPr>
              <a:t>服务器组成的集群</a:t>
            </a:r>
            <a:r>
              <a:rPr lang="zh-CN" altLang="en-US" dirty="0" smtClean="0">
                <a:latin typeface="微软雅黑" panose="020B0503020204020204" pitchFamily="34" charset="-122"/>
                <a:ea typeface="微软雅黑" panose="020B0503020204020204" pitchFamily="34" charset="-122"/>
              </a:rPr>
              <a:t>之上。</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911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0" y="1279256"/>
            <a:ext cx="12192000" cy="5578744"/>
          </a:xfrm>
          <a:prstGeom prst="rect">
            <a:avLst/>
          </a:prstGeom>
        </p:spPr>
      </p:pic>
      <p:sp>
        <p:nvSpPr>
          <p:cNvPr id="5" name="矩形 4"/>
          <p:cNvSpPr/>
          <p:nvPr/>
        </p:nvSpPr>
        <p:spPr>
          <a:xfrm>
            <a:off x="2984876" y="125094"/>
            <a:ext cx="6222248"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OceanBase</a:t>
            </a:r>
            <a:endParaRPr kumimoji="0" lang="zh-CN" altLang="en-US" sz="7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 name="矩形 1">
            <a:extLst>
              <a:ext uri="{FF2B5EF4-FFF2-40B4-BE49-F238E27FC236}">
                <a16:creationId xmlns:a16="http://schemas.microsoft.com/office/drawing/2014/main" id="{F6D92D56-094C-4EB6-8BF2-E799F03E5736}"/>
              </a:ext>
            </a:extLst>
          </p:cNvPr>
          <p:cNvSpPr/>
          <p:nvPr/>
        </p:nvSpPr>
        <p:spPr>
          <a:xfrm>
            <a:off x="4479530" y="2264620"/>
            <a:ext cx="3877985" cy="1015663"/>
          </a:xfrm>
          <a:prstGeom prst="rect">
            <a:avLst/>
          </a:prstGeom>
        </p:spPr>
        <p:txBody>
          <a:bodyPr wrap="none">
            <a:spAutoFit/>
          </a:bodyPr>
          <a:lstStyle/>
          <a:p>
            <a:r>
              <a:rPr lang="zh-CN" altLang="en-US" sz="6000" b="1" dirty="0">
                <a:solidFill>
                  <a:srgbClr val="FF0000"/>
                </a:solidFill>
                <a:latin typeface="微软雅黑" panose="020B0503020204020204" pitchFamily="34" charset="-122"/>
                <a:ea typeface="微软雅黑" panose="020B0503020204020204" pitchFamily="34" charset="-122"/>
              </a:rPr>
              <a:t>数据库</a:t>
            </a:r>
            <a:r>
              <a:rPr lang="zh-CN" altLang="en-US" sz="5400" b="1" dirty="0">
                <a:solidFill>
                  <a:srgbClr val="FF0000"/>
                </a:solidFill>
                <a:latin typeface="微软雅黑" panose="020B0503020204020204" pitchFamily="34" charset="-122"/>
                <a:ea typeface="微软雅黑" panose="020B0503020204020204" pitchFamily="34" charset="-122"/>
              </a:rPr>
              <a:t>大赛</a:t>
            </a:r>
            <a:endParaRPr lang="zh-CN" altLang="en-US" sz="5400" dirty="0"/>
          </a:p>
        </p:txBody>
      </p:sp>
    </p:spTree>
    <p:extLst>
      <p:ext uri="{BB962C8B-B14F-4D97-AF65-F5344CB8AC3E}">
        <p14:creationId xmlns:p14="http://schemas.microsoft.com/office/powerpoint/2010/main" val="2908311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57199" y="594359"/>
            <a:ext cx="3396343" cy="2286000"/>
          </a:xfrm>
        </p:spPr>
        <p:txBody>
          <a:bodyPr>
            <a:noAutofit/>
          </a:bodyPr>
          <a:lstStyle/>
          <a:p>
            <a:r>
              <a:rPr lang="zh-CN" altLang="en-US" sz="6000" dirty="0">
                <a:latin typeface="微软雅黑" panose="020B0503020204020204" pitchFamily="34" charset="-122"/>
                <a:ea typeface="微软雅黑" panose="020B0503020204020204" pitchFamily="34" charset="-122"/>
              </a:rPr>
              <a:t>聚焦国内</a:t>
            </a:r>
            <a:r>
              <a:rPr lang="en-US" altLang="zh-CN" sz="6000" dirty="0">
                <a:latin typeface="微软雅黑" panose="020B0503020204020204" pitchFamily="34" charset="-122"/>
                <a:ea typeface="微软雅黑" panose="020B0503020204020204" pitchFamily="34" charset="-122"/>
              </a:rPr>
              <a:t/>
            </a:r>
            <a:br>
              <a:rPr lang="en-US" altLang="zh-CN" sz="6000" dirty="0">
                <a:latin typeface="微软雅黑" panose="020B0503020204020204" pitchFamily="34" charset="-122"/>
                <a:ea typeface="微软雅黑" panose="020B0503020204020204" pitchFamily="34" charset="-122"/>
              </a:rPr>
            </a:br>
            <a:r>
              <a:rPr lang="zh-CN" altLang="en-US" sz="6000" dirty="0">
                <a:latin typeface="微软雅黑" panose="020B0503020204020204" pitchFamily="34" charset="-122"/>
                <a:ea typeface="微软雅黑" panose="020B0503020204020204" pitchFamily="34" charset="-122"/>
              </a:rPr>
              <a:t>企业</a:t>
            </a:r>
            <a:endParaRPr lang="zh-CN" altLang="en-US" sz="6000" dirty="0"/>
          </a:p>
        </p:txBody>
      </p:sp>
      <p:sp>
        <p:nvSpPr>
          <p:cNvPr id="9" name="内容占位符 8"/>
          <p:cNvSpPr>
            <a:spLocks noGrp="1"/>
          </p:cNvSpPr>
          <p:nvPr>
            <p:ph idx="1"/>
          </p:nvPr>
        </p:nvSpPr>
        <p:spPr>
          <a:xfrm>
            <a:off x="4539343" y="1934935"/>
            <a:ext cx="6492240" cy="2821577"/>
          </a:xfrm>
        </p:spPr>
        <p:txBody>
          <a:bodyPr>
            <a:normAutofit/>
          </a:bodyPr>
          <a:lstStyle/>
          <a:p>
            <a:r>
              <a:rPr lang="zh-CN" altLang="en-US" sz="6000" dirty="0">
                <a:latin typeface="微软雅黑" panose="020B0503020204020204" pitchFamily="34" charset="-122"/>
                <a:ea typeface="微软雅黑" panose="020B0503020204020204" pitchFamily="34" charset="-122"/>
              </a:rPr>
              <a:t>华为高斯数据库</a:t>
            </a:r>
          </a:p>
        </p:txBody>
      </p:sp>
      <p:sp>
        <p:nvSpPr>
          <p:cNvPr id="10" name="文本占位符 9"/>
          <p:cNvSpPr>
            <a:spLocks noGrp="1"/>
          </p:cNvSpPr>
          <p:nvPr>
            <p:ph type="body" sz="half" idx="2"/>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637052"/>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050" b="0" i="0" u="none" strike="noStrike" kern="1200" cap="none" spc="0" normalizeH="0" baseline="0" noProof="0">
              <a:ln>
                <a:noFill/>
              </a:ln>
              <a:solidFill>
                <a:srgbClr val="637052"/>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4492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聚焦面向下一代企业级数据库的关键技术</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矩形: 圆角 5">
            <a:extLst>
              <a:ext uri="{FF2B5EF4-FFF2-40B4-BE49-F238E27FC236}">
                <a16:creationId xmlns:a16="http://schemas.microsoft.com/office/drawing/2014/main" id="{F6104D1E-EDF0-4648-A455-61D1BF26E88F}"/>
              </a:ext>
            </a:extLst>
          </p:cNvPr>
          <p:cNvSpPr/>
          <p:nvPr/>
        </p:nvSpPr>
        <p:spPr>
          <a:xfrm>
            <a:off x="1304144" y="2233536"/>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HTAP:</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大数据数据库一体化</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行列存储</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混合负载</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分布式计算与分析</a:t>
            </a:r>
          </a:p>
        </p:txBody>
      </p:sp>
      <p:sp>
        <p:nvSpPr>
          <p:cNvPr id="8" name="稻壳儿小白白(http://dwz.cn/Wu2UP)">
            <a:extLst>
              <a:ext uri="{FF2B5EF4-FFF2-40B4-BE49-F238E27FC236}">
                <a16:creationId xmlns:a16="http://schemas.microsoft.com/office/drawing/2014/main" id="{5D0326A3-2644-4CDF-B24F-D2537FAA2697}"/>
              </a:ext>
            </a:extLst>
          </p:cNvPr>
          <p:cNvSpPr>
            <a:spLocks noEditPoints="1"/>
          </p:cNvSpPr>
          <p:nvPr/>
        </p:nvSpPr>
        <p:spPr bwMode="auto">
          <a:xfrm>
            <a:off x="1669986" y="2595278"/>
            <a:ext cx="292100" cy="292100"/>
          </a:xfrm>
          <a:custGeom>
            <a:avLst/>
            <a:gdLst>
              <a:gd name="T0" fmla="*/ 375504075 w 184"/>
              <a:gd name="T1" fmla="*/ 292338125 h 184"/>
              <a:gd name="T2" fmla="*/ 375504075 w 184"/>
              <a:gd name="T3" fmla="*/ 204133450 h 184"/>
              <a:gd name="T4" fmla="*/ 259576888 w 184"/>
              <a:gd name="T5" fmla="*/ 204133450 h 184"/>
              <a:gd name="T6" fmla="*/ 259576888 w 184"/>
              <a:gd name="T7" fmla="*/ 176410938 h 184"/>
              <a:gd name="T8" fmla="*/ 347781563 w 184"/>
              <a:gd name="T9" fmla="*/ 176410938 h 184"/>
              <a:gd name="T10" fmla="*/ 347781563 w 184"/>
              <a:gd name="T11" fmla="*/ 0 h 184"/>
              <a:gd name="T12" fmla="*/ 143649700 w 184"/>
              <a:gd name="T13" fmla="*/ 0 h 184"/>
              <a:gd name="T14" fmla="*/ 143649700 w 184"/>
              <a:gd name="T15" fmla="*/ 176410938 h 184"/>
              <a:gd name="T16" fmla="*/ 231854375 w 184"/>
              <a:gd name="T17" fmla="*/ 176410938 h 184"/>
              <a:gd name="T18" fmla="*/ 231854375 w 184"/>
              <a:gd name="T19" fmla="*/ 204133450 h 184"/>
              <a:gd name="T20" fmla="*/ 88206263 w 184"/>
              <a:gd name="T21" fmla="*/ 204133450 h 184"/>
              <a:gd name="T22" fmla="*/ 88206263 w 184"/>
              <a:gd name="T23" fmla="*/ 292338125 h 184"/>
              <a:gd name="T24" fmla="*/ 0 w 184"/>
              <a:gd name="T25" fmla="*/ 292338125 h 184"/>
              <a:gd name="T26" fmla="*/ 0 w 184"/>
              <a:gd name="T27" fmla="*/ 463708750 h 184"/>
              <a:gd name="T28" fmla="*/ 204133450 w 184"/>
              <a:gd name="T29" fmla="*/ 463708750 h 184"/>
              <a:gd name="T30" fmla="*/ 204133450 w 184"/>
              <a:gd name="T31" fmla="*/ 292338125 h 184"/>
              <a:gd name="T32" fmla="*/ 115927188 w 184"/>
              <a:gd name="T33" fmla="*/ 292338125 h 184"/>
              <a:gd name="T34" fmla="*/ 115927188 w 184"/>
              <a:gd name="T35" fmla="*/ 231854375 h 184"/>
              <a:gd name="T36" fmla="*/ 347781563 w 184"/>
              <a:gd name="T37" fmla="*/ 231854375 h 184"/>
              <a:gd name="T38" fmla="*/ 347781563 w 184"/>
              <a:gd name="T39" fmla="*/ 292338125 h 184"/>
              <a:gd name="T40" fmla="*/ 259576888 w 184"/>
              <a:gd name="T41" fmla="*/ 292338125 h 184"/>
              <a:gd name="T42" fmla="*/ 259576888 w 184"/>
              <a:gd name="T43" fmla="*/ 463708750 h 184"/>
              <a:gd name="T44" fmla="*/ 463708750 w 184"/>
              <a:gd name="T45" fmla="*/ 463708750 h 184"/>
              <a:gd name="T46" fmla="*/ 463708750 w 184"/>
              <a:gd name="T47" fmla="*/ 292338125 h 184"/>
              <a:gd name="T48" fmla="*/ 375504075 w 184"/>
              <a:gd name="T49" fmla="*/ 292338125 h 184"/>
              <a:gd name="T50" fmla="*/ 176410938 w 184"/>
              <a:gd name="T51" fmla="*/ 320060638 h 184"/>
              <a:gd name="T52" fmla="*/ 176410938 w 184"/>
              <a:gd name="T53" fmla="*/ 347781563 h 184"/>
              <a:gd name="T54" fmla="*/ 27722513 w 184"/>
              <a:gd name="T55" fmla="*/ 347781563 h 184"/>
              <a:gd name="T56" fmla="*/ 27722513 w 184"/>
              <a:gd name="T57" fmla="*/ 320060638 h 184"/>
              <a:gd name="T58" fmla="*/ 176410938 w 184"/>
              <a:gd name="T59" fmla="*/ 320060638 h 184"/>
              <a:gd name="T60" fmla="*/ 176410938 w 184"/>
              <a:gd name="T61" fmla="*/ 57964388 h 184"/>
              <a:gd name="T62" fmla="*/ 176410938 w 184"/>
              <a:gd name="T63" fmla="*/ 27722513 h 184"/>
              <a:gd name="T64" fmla="*/ 320060638 w 184"/>
              <a:gd name="T65" fmla="*/ 27722513 h 184"/>
              <a:gd name="T66" fmla="*/ 320060638 w 184"/>
              <a:gd name="T67" fmla="*/ 57964388 h 184"/>
              <a:gd name="T68" fmla="*/ 176410938 w 184"/>
              <a:gd name="T69" fmla="*/ 57964388 h 184"/>
              <a:gd name="T70" fmla="*/ 435987825 w 184"/>
              <a:gd name="T71" fmla="*/ 347781563 h 184"/>
              <a:gd name="T72" fmla="*/ 292338125 w 184"/>
              <a:gd name="T73" fmla="*/ 347781563 h 184"/>
              <a:gd name="T74" fmla="*/ 292338125 w 184"/>
              <a:gd name="T75" fmla="*/ 320060638 h 184"/>
              <a:gd name="T76" fmla="*/ 435987825 w 184"/>
              <a:gd name="T77" fmla="*/ 320060638 h 184"/>
              <a:gd name="T78" fmla="*/ 435987825 w 184"/>
              <a:gd name="T79" fmla="*/ 347781563 h 1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4" h="184">
                <a:moveTo>
                  <a:pt x="149" y="116"/>
                </a:moveTo>
                <a:lnTo>
                  <a:pt x="149" y="81"/>
                </a:lnTo>
                <a:lnTo>
                  <a:pt x="103" y="81"/>
                </a:lnTo>
                <a:lnTo>
                  <a:pt x="103" y="70"/>
                </a:lnTo>
                <a:lnTo>
                  <a:pt x="138" y="70"/>
                </a:lnTo>
                <a:lnTo>
                  <a:pt x="138" y="0"/>
                </a:lnTo>
                <a:lnTo>
                  <a:pt x="57" y="0"/>
                </a:lnTo>
                <a:lnTo>
                  <a:pt x="57" y="70"/>
                </a:lnTo>
                <a:lnTo>
                  <a:pt x="92" y="70"/>
                </a:lnTo>
                <a:lnTo>
                  <a:pt x="92" y="81"/>
                </a:lnTo>
                <a:lnTo>
                  <a:pt x="35" y="81"/>
                </a:lnTo>
                <a:lnTo>
                  <a:pt x="35" y="116"/>
                </a:lnTo>
                <a:lnTo>
                  <a:pt x="0" y="116"/>
                </a:lnTo>
                <a:lnTo>
                  <a:pt x="0" y="184"/>
                </a:lnTo>
                <a:lnTo>
                  <a:pt x="81" y="184"/>
                </a:lnTo>
                <a:lnTo>
                  <a:pt x="81" y="116"/>
                </a:lnTo>
                <a:lnTo>
                  <a:pt x="46" y="116"/>
                </a:lnTo>
                <a:lnTo>
                  <a:pt x="46" y="92"/>
                </a:lnTo>
                <a:lnTo>
                  <a:pt x="138" y="92"/>
                </a:lnTo>
                <a:lnTo>
                  <a:pt x="138" y="116"/>
                </a:lnTo>
                <a:lnTo>
                  <a:pt x="103" y="116"/>
                </a:lnTo>
                <a:lnTo>
                  <a:pt x="103" y="184"/>
                </a:lnTo>
                <a:lnTo>
                  <a:pt x="184" y="184"/>
                </a:lnTo>
                <a:lnTo>
                  <a:pt x="184" y="116"/>
                </a:lnTo>
                <a:lnTo>
                  <a:pt x="149" y="116"/>
                </a:lnTo>
                <a:close/>
                <a:moveTo>
                  <a:pt x="70" y="127"/>
                </a:moveTo>
                <a:lnTo>
                  <a:pt x="70" y="138"/>
                </a:lnTo>
                <a:lnTo>
                  <a:pt x="11" y="138"/>
                </a:lnTo>
                <a:lnTo>
                  <a:pt x="11" y="127"/>
                </a:lnTo>
                <a:lnTo>
                  <a:pt x="70" y="127"/>
                </a:lnTo>
                <a:close/>
                <a:moveTo>
                  <a:pt x="70" y="23"/>
                </a:moveTo>
                <a:lnTo>
                  <a:pt x="70" y="11"/>
                </a:lnTo>
                <a:lnTo>
                  <a:pt x="127" y="11"/>
                </a:lnTo>
                <a:lnTo>
                  <a:pt x="127" y="23"/>
                </a:lnTo>
                <a:lnTo>
                  <a:pt x="70" y="23"/>
                </a:lnTo>
                <a:close/>
                <a:moveTo>
                  <a:pt x="173" y="138"/>
                </a:moveTo>
                <a:lnTo>
                  <a:pt x="116" y="138"/>
                </a:lnTo>
                <a:lnTo>
                  <a:pt x="116" y="127"/>
                </a:lnTo>
                <a:lnTo>
                  <a:pt x="173" y="127"/>
                </a:lnTo>
                <a:lnTo>
                  <a:pt x="173" y="1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cxnSp>
        <p:nvCxnSpPr>
          <p:cNvPr id="10" name="直接连接符 9">
            <a:extLst>
              <a:ext uri="{FF2B5EF4-FFF2-40B4-BE49-F238E27FC236}">
                <a16:creationId xmlns:a16="http://schemas.microsoft.com/office/drawing/2014/main" id="{B43DD38C-7FAE-409C-B537-1BE4A9B08DC0}"/>
              </a:ext>
            </a:extLst>
          </p:cNvPr>
          <p:cNvCxnSpPr/>
          <p:nvPr/>
        </p:nvCxnSpPr>
        <p:spPr>
          <a:xfrm>
            <a:off x="2383436" y="2741328"/>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圆角 10">
            <a:extLst>
              <a:ext uri="{FF2B5EF4-FFF2-40B4-BE49-F238E27FC236}">
                <a16:creationId xmlns:a16="http://schemas.microsoft.com/office/drawing/2014/main" id="{DC847B8E-64F2-42C9-8A0A-FB85335D4BDE}"/>
              </a:ext>
            </a:extLst>
          </p:cNvPr>
          <p:cNvSpPr/>
          <p:nvPr/>
        </p:nvSpPr>
        <p:spPr>
          <a:xfrm>
            <a:off x="1304144" y="3722867"/>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智能化</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自感知 </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自决策 </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自恢复 </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自优化</a:t>
            </a:r>
          </a:p>
        </p:txBody>
      </p:sp>
      <p:cxnSp>
        <p:nvCxnSpPr>
          <p:cNvPr id="13" name="直接连接符 12">
            <a:extLst>
              <a:ext uri="{FF2B5EF4-FFF2-40B4-BE49-F238E27FC236}">
                <a16:creationId xmlns:a16="http://schemas.microsoft.com/office/drawing/2014/main" id="{77DE6A83-CE47-40A0-901F-A37A4E567578}"/>
              </a:ext>
            </a:extLst>
          </p:cNvPr>
          <p:cNvCxnSpPr/>
          <p:nvPr/>
        </p:nvCxnSpPr>
        <p:spPr>
          <a:xfrm>
            <a:off x="2385936" y="4287811"/>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圆角 13">
            <a:extLst>
              <a:ext uri="{FF2B5EF4-FFF2-40B4-BE49-F238E27FC236}">
                <a16:creationId xmlns:a16="http://schemas.microsoft.com/office/drawing/2014/main" id="{65D81FD4-8CFF-487B-8565-CD6D56C5A442}"/>
              </a:ext>
            </a:extLst>
          </p:cNvPr>
          <p:cNvSpPr/>
          <p:nvPr/>
        </p:nvSpPr>
        <p:spPr>
          <a:xfrm>
            <a:off x="1304144" y="5215948"/>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软硬件一体化</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RDMA/NVM 3DX Point, GPU/FPGA, Intel/</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飞腾</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endPar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6" name="直接连接符 15">
            <a:extLst>
              <a:ext uri="{FF2B5EF4-FFF2-40B4-BE49-F238E27FC236}">
                <a16:creationId xmlns:a16="http://schemas.microsoft.com/office/drawing/2014/main" id="{4BF1E324-A4E7-48F2-ACBC-2B2730C665BF}"/>
              </a:ext>
            </a:extLst>
          </p:cNvPr>
          <p:cNvCxnSpPr/>
          <p:nvPr/>
        </p:nvCxnSpPr>
        <p:spPr>
          <a:xfrm>
            <a:off x="2385936" y="5711872"/>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圆角 16">
            <a:extLst>
              <a:ext uri="{FF2B5EF4-FFF2-40B4-BE49-F238E27FC236}">
                <a16:creationId xmlns:a16="http://schemas.microsoft.com/office/drawing/2014/main" id="{3FC4A0C0-7210-421B-A2BC-5742B1513DB0}"/>
              </a:ext>
            </a:extLst>
          </p:cNvPr>
          <p:cNvSpPr/>
          <p:nvPr/>
        </p:nvSpPr>
        <p:spPr>
          <a:xfrm>
            <a:off x="7137820" y="2233536"/>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en-US" altLang="zh-CN" sz="1400" b="1" i="0" u="none" strike="noStrike" kern="1200" cap="none" spc="0" normalizeH="0" baseline="0" noProof="0" dirty="0" err="1">
                <a:ln>
                  <a:noFill/>
                </a:ln>
                <a:solidFill>
                  <a:prstClr val="white"/>
                </a:solidFill>
                <a:effectLst/>
                <a:uLnTx/>
                <a:uFillTx/>
                <a:latin typeface="Calibri" panose="020F0502020204030204"/>
                <a:ea typeface="宋体" panose="02010600030101010101" pitchFamily="2" charset="-122"/>
                <a:cs typeface="+mn-cs"/>
              </a:rPr>
              <a:t>cpu</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内存</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存储</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分离 分布式处理 </a:t>
            </a:r>
            <a:endPar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Concurrency   Scaling</a:t>
            </a:r>
            <a:endPar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19" name="直接连接符 18">
            <a:extLst>
              <a:ext uri="{FF2B5EF4-FFF2-40B4-BE49-F238E27FC236}">
                <a16:creationId xmlns:a16="http://schemas.microsoft.com/office/drawing/2014/main" id="{D7E6CFA7-1EF0-4133-A5DA-48176C5C5F80}"/>
              </a:ext>
            </a:extLst>
          </p:cNvPr>
          <p:cNvCxnSpPr/>
          <p:nvPr/>
        </p:nvCxnSpPr>
        <p:spPr>
          <a:xfrm>
            <a:off x="8217112" y="2709476"/>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圆角 19">
            <a:extLst>
              <a:ext uri="{FF2B5EF4-FFF2-40B4-BE49-F238E27FC236}">
                <a16:creationId xmlns:a16="http://schemas.microsoft.com/office/drawing/2014/main" id="{26F776F7-9B08-4A95-ABF7-D0786D4C5A8F}"/>
              </a:ext>
            </a:extLst>
          </p:cNvPr>
          <p:cNvSpPr/>
          <p:nvPr/>
        </p:nvSpPr>
        <p:spPr>
          <a:xfrm>
            <a:off x="7137820" y="3722867"/>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Multi-Model </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多模</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文本</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图</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时间序列</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endPar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cxnSp>
        <p:nvCxnSpPr>
          <p:cNvPr id="22" name="直接连接符 21">
            <a:extLst>
              <a:ext uri="{FF2B5EF4-FFF2-40B4-BE49-F238E27FC236}">
                <a16:creationId xmlns:a16="http://schemas.microsoft.com/office/drawing/2014/main" id="{A41B024D-392E-454C-8DA9-7ED0C2878D62}"/>
              </a:ext>
            </a:extLst>
          </p:cNvPr>
          <p:cNvCxnSpPr/>
          <p:nvPr/>
        </p:nvCxnSpPr>
        <p:spPr>
          <a:xfrm>
            <a:off x="8217112" y="4230659"/>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9BD2D4F2-FDAD-4AC0-AF48-934D05A316DE}"/>
              </a:ext>
            </a:extLst>
          </p:cNvPr>
          <p:cNvSpPr/>
          <p:nvPr/>
        </p:nvSpPr>
        <p:spPr>
          <a:xfrm>
            <a:off x="7137820" y="5215948"/>
            <a:ext cx="4452079" cy="1015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安全可信</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可验证日志与计算 </a:t>
            </a:r>
            <a:r>
              <a:rPr kumimoji="0" lang="en-US" altLang="zh-CN"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r>
              <a:rPr kumimoji="0" lang="zh-CN" altLang="en-US" sz="14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全链路加密</a:t>
            </a:r>
          </a:p>
        </p:txBody>
      </p:sp>
      <p:cxnSp>
        <p:nvCxnSpPr>
          <p:cNvPr id="25" name="直接连接符 24">
            <a:extLst>
              <a:ext uri="{FF2B5EF4-FFF2-40B4-BE49-F238E27FC236}">
                <a16:creationId xmlns:a16="http://schemas.microsoft.com/office/drawing/2014/main" id="{4AE19A6E-851C-41ED-9DC4-28EBCC8F3D2E}"/>
              </a:ext>
            </a:extLst>
          </p:cNvPr>
          <p:cNvCxnSpPr/>
          <p:nvPr/>
        </p:nvCxnSpPr>
        <p:spPr>
          <a:xfrm>
            <a:off x="8217112" y="5723740"/>
            <a:ext cx="28781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1140C5A-C4AD-4DE3-8F22-0B036DC0E74A}"/>
              </a:ext>
            </a:extLst>
          </p:cNvPr>
          <p:cNvSpPr/>
          <p:nvPr/>
        </p:nvSpPr>
        <p:spPr>
          <a:xfrm>
            <a:off x="8424472" y="2319509"/>
            <a:ext cx="2278505" cy="3260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云原生</a:t>
            </a:r>
            <a:r>
              <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a:t>
            </a:r>
            <a:r>
              <a:rPr kumimoji="0" lang="zh-CN" altLang="en-US"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分布式</a:t>
            </a:r>
            <a:endParaRPr kumimoji="0" lang="en-US" altLang="zh-CN" sz="2000" b="1"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27" name="稻壳儿小白白(http://dwz.cn/Wu2UP)">
            <a:extLst>
              <a:ext uri="{FF2B5EF4-FFF2-40B4-BE49-F238E27FC236}">
                <a16:creationId xmlns:a16="http://schemas.microsoft.com/office/drawing/2014/main" id="{B24DD7FD-DAFC-4088-888E-BEEB73A56742}"/>
              </a:ext>
            </a:extLst>
          </p:cNvPr>
          <p:cNvSpPr>
            <a:spLocks noEditPoints="1"/>
          </p:cNvSpPr>
          <p:nvPr/>
        </p:nvSpPr>
        <p:spPr bwMode="auto">
          <a:xfrm>
            <a:off x="7495698" y="2595278"/>
            <a:ext cx="363537" cy="255587"/>
          </a:xfrm>
          <a:custGeom>
            <a:avLst/>
            <a:gdLst>
              <a:gd name="T0" fmla="*/ 2147483646 w 54"/>
              <a:gd name="T1" fmla="*/ 1221443547 h 38"/>
              <a:gd name="T2" fmla="*/ 1994168749 w 54"/>
              <a:gd name="T3" fmla="*/ 1719071436 h 38"/>
              <a:gd name="T4" fmla="*/ 1948847803 w 54"/>
              <a:gd name="T5" fmla="*/ 1719071436 h 38"/>
              <a:gd name="T6" fmla="*/ 498543870 w 54"/>
              <a:gd name="T7" fmla="*/ 1719071436 h 38"/>
              <a:gd name="T8" fmla="*/ 498543870 w 54"/>
              <a:gd name="T9" fmla="*/ 1719071436 h 38"/>
              <a:gd name="T10" fmla="*/ 498543870 w 54"/>
              <a:gd name="T11" fmla="*/ 1719071436 h 38"/>
              <a:gd name="T12" fmla="*/ 453222924 w 54"/>
              <a:gd name="T13" fmla="*/ 1719071436 h 38"/>
              <a:gd name="T14" fmla="*/ 0 w 54"/>
              <a:gd name="T15" fmla="*/ 1221443547 h 38"/>
              <a:gd name="T16" fmla="*/ 226611462 w 54"/>
              <a:gd name="T17" fmla="*/ 814300182 h 38"/>
              <a:gd name="T18" fmla="*/ 226611462 w 54"/>
              <a:gd name="T19" fmla="*/ 723822384 h 38"/>
              <a:gd name="T20" fmla="*/ 543864816 w 54"/>
              <a:gd name="T21" fmla="*/ 361911192 h 38"/>
              <a:gd name="T22" fmla="*/ 770476279 w 54"/>
              <a:gd name="T23" fmla="*/ 452388990 h 38"/>
              <a:gd name="T24" fmla="*/ 1404982987 w 54"/>
              <a:gd name="T25" fmla="*/ 0 h 38"/>
              <a:gd name="T26" fmla="*/ 2147483646 w 54"/>
              <a:gd name="T27" fmla="*/ 769061283 h 38"/>
              <a:gd name="T28" fmla="*/ 2147483646 w 54"/>
              <a:gd name="T29" fmla="*/ 814300182 h 38"/>
              <a:gd name="T30" fmla="*/ 2147483646 w 54"/>
              <a:gd name="T31" fmla="*/ 1221443547 h 38"/>
              <a:gd name="T32" fmla="*/ 906439117 w 54"/>
              <a:gd name="T33" fmla="*/ 1447638042 h 38"/>
              <a:gd name="T34" fmla="*/ 1178371525 w 54"/>
              <a:gd name="T35" fmla="*/ 1311921345 h 38"/>
              <a:gd name="T36" fmla="*/ 1087729633 w 54"/>
              <a:gd name="T37" fmla="*/ 1176204648 h 38"/>
              <a:gd name="T38" fmla="*/ 906439117 w 54"/>
              <a:gd name="T39" fmla="*/ 1266682446 h 38"/>
              <a:gd name="T40" fmla="*/ 725155333 w 54"/>
              <a:gd name="T41" fmla="*/ 1130965749 h 38"/>
              <a:gd name="T42" fmla="*/ 906439117 w 54"/>
              <a:gd name="T43" fmla="*/ 950010153 h 38"/>
              <a:gd name="T44" fmla="*/ 1631594449 w 54"/>
              <a:gd name="T45" fmla="*/ 1447638042 h 38"/>
              <a:gd name="T46" fmla="*/ 1948847803 w 54"/>
              <a:gd name="T47" fmla="*/ 1130965749 h 38"/>
              <a:gd name="T48" fmla="*/ 1631594449 w 54"/>
              <a:gd name="T49" fmla="*/ 814300182 h 38"/>
              <a:gd name="T50" fmla="*/ 1314341095 w 54"/>
              <a:gd name="T51" fmla="*/ 904771254 h 38"/>
              <a:gd name="T52" fmla="*/ 1450303933 w 54"/>
              <a:gd name="T53" fmla="*/ 1040487951 h 38"/>
              <a:gd name="T54" fmla="*/ 1586273503 w 54"/>
              <a:gd name="T55" fmla="*/ 950010153 h 38"/>
              <a:gd name="T56" fmla="*/ 1767564019 w 54"/>
              <a:gd name="T57" fmla="*/ 1130965749 h 38"/>
              <a:gd name="T58" fmla="*/ 1586273503 w 54"/>
              <a:gd name="T59" fmla="*/ 1266682446 h 38"/>
              <a:gd name="T60" fmla="*/ 906439117 w 54"/>
              <a:gd name="T61" fmla="*/ 814300182 h 38"/>
              <a:gd name="T62" fmla="*/ 543864816 w 54"/>
              <a:gd name="T63" fmla="*/ 1130965749 h 38"/>
              <a:gd name="T64" fmla="*/ 906439117 w 54"/>
              <a:gd name="T65" fmla="*/ 1447638042 h 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 h="38">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pic>
        <p:nvPicPr>
          <p:cNvPr id="28" name="Picture 109">
            <a:extLst>
              <a:ext uri="{FF2B5EF4-FFF2-40B4-BE49-F238E27FC236}">
                <a16:creationId xmlns:a16="http://schemas.microsoft.com/office/drawing/2014/main" id="{2AF3FB09-FC46-4E7D-8E1E-C4A1764A5C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81" t="5912" r="18646" b="55837"/>
          <a:stretch/>
        </p:blipFill>
        <p:spPr bwMode="auto">
          <a:xfrm>
            <a:off x="1669986" y="4079584"/>
            <a:ext cx="342986" cy="302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稻壳儿小白白(http://dwz.cn/Wu2UP)">
            <a:extLst>
              <a:ext uri="{FF2B5EF4-FFF2-40B4-BE49-F238E27FC236}">
                <a16:creationId xmlns:a16="http://schemas.microsoft.com/office/drawing/2014/main" id="{817492A1-BEB4-4C1C-9803-9AADBC50547E}"/>
              </a:ext>
            </a:extLst>
          </p:cNvPr>
          <p:cNvSpPr>
            <a:spLocks/>
          </p:cNvSpPr>
          <p:nvPr/>
        </p:nvSpPr>
        <p:spPr bwMode="auto">
          <a:xfrm>
            <a:off x="7503662" y="5565038"/>
            <a:ext cx="292100" cy="317403"/>
          </a:xfrm>
          <a:custGeom>
            <a:avLst/>
            <a:gdLst>
              <a:gd name="T0" fmla="*/ 130439185 w 399"/>
              <a:gd name="T1" fmla="*/ 257124119 h 634"/>
              <a:gd name="T2" fmla="*/ 130439185 w 399"/>
              <a:gd name="T3" fmla="*/ 257124119 h 634"/>
              <a:gd name="T4" fmla="*/ 112076704 w 399"/>
              <a:gd name="T5" fmla="*/ 266168904 h 634"/>
              <a:gd name="T6" fmla="*/ 112076704 w 399"/>
              <a:gd name="T7" fmla="*/ 313976136 h 634"/>
              <a:gd name="T8" fmla="*/ 130439185 w 399"/>
              <a:gd name="T9" fmla="*/ 332711130 h 634"/>
              <a:gd name="T10" fmla="*/ 139937130 w 399"/>
              <a:gd name="T11" fmla="*/ 313976136 h 634"/>
              <a:gd name="T12" fmla="*/ 139937130 w 399"/>
              <a:gd name="T13" fmla="*/ 266168904 h 634"/>
              <a:gd name="T14" fmla="*/ 130439185 w 399"/>
              <a:gd name="T15" fmla="*/ 257124119 h 634"/>
              <a:gd name="T16" fmla="*/ 223520000 w 399"/>
              <a:gd name="T17" fmla="*/ 199626678 h 634"/>
              <a:gd name="T18" fmla="*/ 223520000 w 399"/>
              <a:gd name="T19" fmla="*/ 199626678 h 634"/>
              <a:gd name="T20" fmla="*/ 223520000 w 399"/>
              <a:gd name="T21" fmla="*/ 104658444 h 634"/>
              <a:gd name="T22" fmla="*/ 130439185 w 399"/>
              <a:gd name="T23" fmla="*/ 0 h 634"/>
              <a:gd name="T24" fmla="*/ 27861222 w 399"/>
              <a:gd name="T25" fmla="*/ 104658444 h 634"/>
              <a:gd name="T26" fmla="*/ 27861222 w 399"/>
              <a:gd name="T27" fmla="*/ 199626678 h 634"/>
              <a:gd name="T28" fmla="*/ 0 w 399"/>
              <a:gd name="T29" fmla="*/ 275859114 h 634"/>
              <a:gd name="T30" fmla="*/ 130439185 w 399"/>
              <a:gd name="T31" fmla="*/ 408943566 h 634"/>
              <a:gd name="T32" fmla="*/ 252013835 w 399"/>
              <a:gd name="T33" fmla="*/ 275859114 h 634"/>
              <a:gd name="T34" fmla="*/ 223520000 w 399"/>
              <a:gd name="T35" fmla="*/ 199626678 h 634"/>
              <a:gd name="T36" fmla="*/ 56355056 w 399"/>
              <a:gd name="T37" fmla="*/ 104658444 h 634"/>
              <a:gd name="T38" fmla="*/ 56355056 w 399"/>
              <a:gd name="T39" fmla="*/ 104658444 h 634"/>
              <a:gd name="T40" fmla="*/ 130439185 w 399"/>
              <a:gd name="T41" fmla="*/ 28426008 h 634"/>
              <a:gd name="T42" fmla="*/ 205157519 w 399"/>
              <a:gd name="T43" fmla="*/ 104658444 h 634"/>
              <a:gd name="T44" fmla="*/ 205157519 w 399"/>
              <a:gd name="T45" fmla="*/ 180891684 h 634"/>
              <a:gd name="T46" fmla="*/ 130439185 w 399"/>
              <a:gd name="T47" fmla="*/ 152465675 h 634"/>
              <a:gd name="T48" fmla="*/ 56355056 w 399"/>
              <a:gd name="T49" fmla="*/ 180891684 h 634"/>
              <a:gd name="T50" fmla="*/ 56355056 w 399"/>
              <a:gd name="T51" fmla="*/ 104658444 h 634"/>
              <a:gd name="T52" fmla="*/ 130439185 w 399"/>
              <a:gd name="T53" fmla="*/ 380518362 h 634"/>
              <a:gd name="T54" fmla="*/ 130439185 w 399"/>
              <a:gd name="T55" fmla="*/ 380518362 h 634"/>
              <a:gd name="T56" fmla="*/ 27861222 w 399"/>
              <a:gd name="T57" fmla="*/ 275859114 h 634"/>
              <a:gd name="T58" fmla="*/ 130439185 w 399"/>
              <a:gd name="T59" fmla="*/ 180891684 h 634"/>
              <a:gd name="T60" fmla="*/ 223520000 w 399"/>
              <a:gd name="T61" fmla="*/ 275859114 h 634"/>
              <a:gd name="T62" fmla="*/ 130439185 w 399"/>
              <a:gd name="T63" fmla="*/ 380518362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99" h="634">
                <a:moveTo>
                  <a:pt x="206" y="398"/>
                </a:moveTo>
                <a:lnTo>
                  <a:pt x="206" y="398"/>
                </a:lnTo>
                <a:cubicBezTo>
                  <a:pt x="192" y="398"/>
                  <a:pt x="177" y="398"/>
                  <a:pt x="177" y="412"/>
                </a:cubicBezTo>
                <a:cubicBezTo>
                  <a:pt x="177" y="486"/>
                  <a:pt x="177" y="486"/>
                  <a:pt x="177" y="486"/>
                </a:cubicBezTo>
                <a:cubicBezTo>
                  <a:pt x="177" y="501"/>
                  <a:pt x="192" y="515"/>
                  <a:pt x="206" y="515"/>
                </a:cubicBezTo>
                <a:cubicBezTo>
                  <a:pt x="206" y="515"/>
                  <a:pt x="221" y="501"/>
                  <a:pt x="221" y="486"/>
                </a:cubicBezTo>
                <a:cubicBezTo>
                  <a:pt x="221" y="412"/>
                  <a:pt x="221" y="412"/>
                  <a:pt x="221" y="412"/>
                </a:cubicBezTo>
                <a:cubicBezTo>
                  <a:pt x="221" y="398"/>
                  <a:pt x="206" y="398"/>
                  <a:pt x="206" y="398"/>
                </a:cubicBezTo>
                <a:close/>
                <a:moveTo>
                  <a:pt x="353" y="309"/>
                </a:moveTo>
                <a:lnTo>
                  <a:pt x="353" y="309"/>
                </a:lnTo>
                <a:cubicBezTo>
                  <a:pt x="353" y="162"/>
                  <a:pt x="353" y="162"/>
                  <a:pt x="353" y="162"/>
                </a:cubicBezTo>
                <a:cubicBezTo>
                  <a:pt x="353" y="74"/>
                  <a:pt x="294" y="0"/>
                  <a:pt x="206" y="0"/>
                </a:cubicBezTo>
                <a:cubicBezTo>
                  <a:pt x="118" y="0"/>
                  <a:pt x="44" y="74"/>
                  <a:pt x="44" y="162"/>
                </a:cubicBezTo>
                <a:cubicBezTo>
                  <a:pt x="44" y="309"/>
                  <a:pt x="44" y="309"/>
                  <a:pt x="44" y="309"/>
                </a:cubicBezTo>
                <a:cubicBezTo>
                  <a:pt x="15" y="353"/>
                  <a:pt x="0" y="383"/>
                  <a:pt x="0" y="427"/>
                </a:cubicBezTo>
                <a:cubicBezTo>
                  <a:pt x="0" y="545"/>
                  <a:pt x="89" y="633"/>
                  <a:pt x="206" y="633"/>
                </a:cubicBezTo>
                <a:cubicBezTo>
                  <a:pt x="310" y="633"/>
                  <a:pt x="398" y="545"/>
                  <a:pt x="398" y="427"/>
                </a:cubicBezTo>
                <a:cubicBezTo>
                  <a:pt x="398" y="383"/>
                  <a:pt x="383" y="353"/>
                  <a:pt x="353" y="309"/>
                </a:cubicBezTo>
                <a:close/>
                <a:moveTo>
                  <a:pt x="89" y="162"/>
                </a:moveTo>
                <a:lnTo>
                  <a:pt x="89" y="162"/>
                </a:lnTo>
                <a:cubicBezTo>
                  <a:pt x="89" y="89"/>
                  <a:pt x="133" y="44"/>
                  <a:pt x="206" y="44"/>
                </a:cubicBezTo>
                <a:cubicBezTo>
                  <a:pt x="265" y="44"/>
                  <a:pt x="324" y="89"/>
                  <a:pt x="324" y="162"/>
                </a:cubicBezTo>
                <a:cubicBezTo>
                  <a:pt x="324" y="280"/>
                  <a:pt x="324" y="280"/>
                  <a:pt x="324" y="280"/>
                </a:cubicBezTo>
                <a:cubicBezTo>
                  <a:pt x="280" y="250"/>
                  <a:pt x="251" y="236"/>
                  <a:pt x="206" y="236"/>
                </a:cubicBezTo>
                <a:cubicBezTo>
                  <a:pt x="162" y="236"/>
                  <a:pt x="118" y="250"/>
                  <a:pt x="89" y="280"/>
                </a:cubicBezTo>
                <a:lnTo>
                  <a:pt x="89" y="162"/>
                </a:lnTo>
                <a:close/>
                <a:moveTo>
                  <a:pt x="206" y="589"/>
                </a:moveTo>
                <a:lnTo>
                  <a:pt x="206" y="589"/>
                </a:lnTo>
                <a:cubicBezTo>
                  <a:pt x="118" y="589"/>
                  <a:pt x="44" y="515"/>
                  <a:pt x="44" y="427"/>
                </a:cubicBezTo>
                <a:cubicBezTo>
                  <a:pt x="44" y="339"/>
                  <a:pt x="118" y="280"/>
                  <a:pt x="206" y="280"/>
                </a:cubicBezTo>
                <a:cubicBezTo>
                  <a:pt x="280" y="280"/>
                  <a:pt x="353" y="353"/>
                  <a:pt x="353" y="427"/>
                </a:cubicBezTo>
                <a:cubicBezTo>
                  <a:pt x="353" y="515"/>
                  <a:pt x="294" y="589"/>
                  <a:pt x="206" y="5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908" tIns="60955" rIns="121908" bIns="6095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pic>
        <p:nvPicPr>
          <p:cNvPr id="35" name="稻壳儿小白白(http://dwz.cn/Wu2UP)">
            <a:extLst>
              <a:ext uri="{FF2B5EF4-FFF2-40B4-BE49-F238E27FC236}">
                <a16:creationId xmlns:a16="http://schemas.microsoft.com/office/drawing/2014/main" id="{6AB9811F-7A3C-43DC-B0C1-5A125727189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7237" y="5546762"/>
            <a:ext cx="230291" cy="21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稻壳儿小白白(http://dwz.cn/Wu2UP)">
            <a:extLst>
              <a:ext uri="{FF2B5EF4-FFF2-40B4-BE49-F238E27FC236}">
                <a16:creationId xmlns:a16="http://schemas.microsoft.com/office/drawing/2014/main" id="{6D1423FA-219B-40C4-B052-4152682C225B}"/>
              </a:ext>
            </a:extLst>
          </p:cNvPr>
          <p:cNvSpPr>
            <a:spLocks noEditPoints="1"/>
          </p:cNvSpPr>
          <p:nvPr/>
        </p:nvSpPr>
        <p:spPr bwMode="auto">
          <a:xfrm>
            <a:off x="7495698" y="4092808"/>
            <a:ext cx="284162" cy="288925"/>
          </a:xfrm>
          <a:custGeom>
            <a:avLst/>
            <a:gdLst>
              <a:gd name="T0" fmla="*/ 192142027 w 41"/>
              <a:gd name="T1" fmla="*/ 1230393992 h 42"/>
              <a:gd name="T2" fmla="*/ 0 w 41"/>
              <a:gd name="T3" fmla="*/ 1041106842 h 42"/>
              <a:gd name="T4" fmla="*/ 192142027 w 41"/>
              <a:gd name="T5" fmla="*/ 851812813 h 42"/>
              <a:gd name="T6" fmla="*/ 384284055 w 41"/>
              <a:gd name="T7" fmla="*/ 1041106842 h 42"/>
              <a:gd name="T8" fmla="*/ 192142027 w 41"/>
              <a:gd name="T9" fmla="*/ 1230393992 h 42"/>
              <a:gd name="T10" fmla="*/ 432321294 w 41"/>
              <a:gd name="T11" fmla="*/ 709847450 h 42"/>
              <a:gd name="T12" fmla="*/ 240179267 w 41"/>
              <a:gd name="T13" fmla="*/ 473231633 h 42"/>
              <a:gd name="T14" fmla="*/ 432321294 w 41"/>
              <a:gd name="T15" fmla="*/ 236615817 h 42"/>
              <a:gd name="T16" fmla="*/ 672500562 w 41"/>
              <a:gd name="T17" fmla="*/ 473231633 h 42"/>
              <a:gd name="T18" fmla="*/ 432321294 w 41"/>
              <a:gd name="T19" fmla="*/ 709847450 h 42"/>
              <a:gd name="T20" fmla="*/ 432321294 w 41"/>
              <a:gd name="T21" fmla="*/ 1798269200 h 42"/>
              <a:gd name="T22" fmla="*/ 240179267 w 41"/>
              <a:gd name="T23" fmla="*/ 1608982050 h 42"/>
              <a:gd name="T24" fmla="*/ 432321294 w 41"/>
              <a:gd name="T25" fmla="*/ 1419688021 h 42"/>
              <a:gd name="T26" fmla="*/ 624463322 w 41"/>
              <a:gd name="T27" fmla="*/ 1608982050 h 42"/>
              <a:gd name="T28" fmla="*/ 432321294 w 41"/>
              <a:gd name="T29" fmla="*/ 1798269200 h 42"/>
              <a:gd name="T30" fmla="*/ 1008747377 w 41"/>
              <a:gd name="T31" fmla="*/ 473231633 h 42"/>
              <a:gd name="T32" fmla="*/ 768568110 w 41"/>
              <a:gd name="T33" fmla="*/ 236615817 h 42"/>
              <a:gd name="T34" fmla="*/ 1008747377 w 41"/>
              <a:gd name="T35" fmla="*/ 0 h 42"/>
              <a:gd name="T36" fmla="*/ 1248926644 w 41"/>
              <a:gd name="T37" fmla="*/ 236615817 h 42"/>
              <a:gd name="T38" fmla="*/ 1008747377 w 41"/>
              <a:gd name="T39" fmla="*/ 473231633 h 42"/>
              <a:gd name="T40" fmla="*/ 1008747377 w 41"/>
              <a:gd name="T41" fmla="*/ 1987563229 h 42"/>
              <a:gd name="T42" fmla="*/ 864642589 w 41"/>
              <a:gd name="T43" fmla="*/ 1845597867 h 42"/>
              <a:gd name="T44" fmla="*/ 1008747377 w 41"/>
              <a:gd name="T45" fmla="*/ 1703625625 h 42"/>
              <a:gd name="T46" fmla="*/ 1200896335 w 41"/>
              <a:gd name="T47" fmla="*/ 1845597867 h 42"/>
              <a:gd name="T48" fmla="*/ 1008747377 w 41"/>
              <a:gd name="T49" fmla="*/ 1987563229 h 42"/>
              <a:gd name="T50" fmla="*/ 1585180390 w 41"/>
              <a:gd name="T51" fmla="*/ 1750947413 h 42"/>
              <a:gd name="T52" fmla="*/ 1441068671 w 41"/>
              <a:gd name="T53" fmla="*/ 1608982050 h 42"/>
              <a:gd name="T54" fmla="*/ 1585180390 w 41"/>
              <a:gd name="T55" fmla="*/ 1467009808 h 42"/>
              <a:gd name="T56" fmla="*/ 1729285178 w 41"/>
              <a:gd name="T57" fmla="*/ 1608982050 h 42"/>
              <a:gd name="T58" fmla="*/ 1585180390 w 41"/>
              <a:gd name="T59" fmla="*/ 1750947413 h 42"/>
              <a:gd name="T60" fmla="*/ 1585180390 w 41"/>
              <a:gd name="T61" fmla="*/ 567875208 h 42"/>
              <a:gd name="T62" fmla="*/ 1489105911 w 41"/>
              <a:gd name="T63" fmla="*/ 473231633 h 42"/>
              <a:gd name="T64" fmla="*/ 1585180390 w 41"/>
              <a:gd name="T65" fmla="*/ 378581179 h 42"/>
              <a:gd name="T66" fmla="*/ 1681247938 w 41"/>
              <a:gd name="T67" fmla="*/ 473231633 h 42"/>
              <a:gd name="T68" fmla="*/ 1585180390 w 41"/>
              <a:gd name="T69" fmla="*/ 567875208 h 42"/>
              <a:gd name="T70" fmla="*/ 1825359657 w 41"/>
              <a:gd name="T71" fmla="*/ 1135750417 h 42"/>
              <a:gd name="T72" fmla="*/ 1729285178 w 41"/>
              <a:gd name="T73" fmla="*/ 1041106842 h 42"/>
              <a:gd name="T74" fmla="*/ 1825359657 w 41"/>
              <a:gd name="T75" fmla="*/ 899134600 h 42"/>
              <a:gd name="T76" fmla="*/ 1969464445 w 41"/>
              <a:gd name="T77" fmla="*/ 1041106842 h 42"/>
              <a:gd name="T78" fmla="*/ 1825359657 w 41"/>
              <a:gd name="T79" fmla="*/ 1135750417 h 4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 h="42">
                <a:moveTo>
                  <a:pt x="4" y="26"/>
                </a:moveTo>
                <a:cubicBezTo>
                  <a:pt x="2" y="26"/>
                  <a:pt x="0" y="24"/>
                  <a:pt x="0" y="22"/>
                </a:cubicBezTo>
                <a:cubicBezTo>
                  <a:pt x="0" y="19"/>
                  <a:pt x="2" y="18"/>
                  <a:pt x="4" y="18"/>
                </a:cubicBezTo>
                <a:cubicBezTo>
                  <a:pt x="7" y="18"/>
                  <a:pt x="8" y="19"/>
                  <a:pt x="8" y="22"/>
                </a:cubicBezTo>
                <a:cubicBezTo>
                  <a:pt x="8" y="24"/>
                  <a:pt x="7" y="26"/>
                  <a:pt x="4" y="26"/>
                </a:cubicBezTo>
                <a:close/>
                <a:moveTo>
                  <a:pt x="9" y="15"/>
                </a:moveTo>
                <a:cubicBezTo>
                  <a:pt x="7" y="15"/>
                  <a:pt x="5" y="12"/>
                  <a:pt x="5" y="10"/>
                </a:cubicBezTo>
                <a:cubicBezTo>
                  <a:pt x="5" y="7"/>
                  <a:pt x="7" y="5"/>
                  <a:pt x="9" y="5"/>
                </a:cubicBezTo>
                <a:cubicBezTo>
                  <a:pt x="12" y="5"/>
                  <a:pt x="14" y="7"/>
                  <a:pt x="14" y="10"/>
                </a:cubicBezTo>
                <a:cubicBezTo>
                  <a:pt x="14" y="12"/>
                  <a:pt x="12" y="15"/>
                  <a:pt x="9" y="15"/>
                </a:cubicBezTo>
                <a:close/>
                <a:moveTo>
                  <a:pt x="9" y="38"/>
                </a:moveTo>
                <a:cubicBezTo>
                  <a:pt x="7" y="38"/>
                  <a:pt x="5" y="36"/>
                  <a:pt x="5" y="34"/>
                </a:cubicBezTo>
                <a:cubicBezTo>
                  <a:pt x="5" y="32"/>
                  <a:pt x="7" y="30"/>
                  <a:pt x="9" y="30"/>
                </a:cubicBezTo>
                <a:cubicBezTo>
                  <a:pt x="11" y="30"/>
                  <a:pt x="13" y="32"/>
                  <a:pt x="13" y="34"/>
                </a:cubicBezTo>
                <a:cubicBezTo>
                  <a:pt x="13" y="36"/>
                  <a:pt x="11" y="38"/>
                  <a:pt x="9" y="38"/>
                </a:cubicBezTo>
                <a:close/>
                <a:moveTo>
                  <a:pt x="21" y="10"/>
                </a:moveTo>
                <a:cubicBezTo>
                  <a:pt x="18" y="10"/>
                  <a:pt x="16" y="8"/>
                  <a:pt x="16" y="5"/>
                </a:cubicBezTo>
                <a:cubicBezTo>
                  <a:pt x="16" y="2"/>
                  <a:pt x="18" y="0"/>
                  <a:pt x="21" y="0"/>
                </a:cubicBezTo>
                <a:cubicBezTo>
                  <a:pt x="24" y="0"/>
                  <a:pt x="26" y="2"/>
                  <a:pt x="26" y="5"/>
                </a:cubicBezTo>
                <a:cubicBezTo>
                  <a:pt x="26" y="8"/>
                  <a:pt x="24" y="10"/>
                  <a:pt x="21" y="10"/>
                </a:cubicBezTo>
                <a:close/>
                <a:moveTo>
                  <a:pt x="21" y="42"/>
                </a:moveTo>
                <a:cubicBezTo>
                  <a:pt x="19" y="42"/>
                  <a:pt x="18" y="41"/>
                  <a:pt x="18" y="39"/>
                </a:cubicBezTo>
                <a:cubicBezTo>
                  <a:pt x="18" y="37"/>
                  <a:pt x="19" y="36"/>
                  <a:pt x="21" y="36"/>
                </a:cubicBezTo>
                <a:cubicBezTo>
                  <a:pt x="23" y="36"/>
                  <a:pt x="25" y="37"/>
                  <a:pt x="25" y="39"/>
                </a:cubicBezTo>
                <a:cubicBezTo>
                  <a:pt x="25" y="41"/>
                  <a:pt x="23" y="42"/>
                  <a:pt x="21" y="42"/>
                </a:cubicBezTo>
                <a:close/>
                <a:moveTo>
                  <a:pt x="33" y="37"/>
                </a:moveTo>
                <a:cubicBezTo>
                  <a:pt x="32" y="37"/>
                  <a:pt x="30" y="36"/>
                  <a:pt x="30" y="34"/>
                </a:cubicBezTo>
                <a:cubicBezTo>
                  <a:pt x="30" y="32"/>
                  <a:pt x="32" y="31"/>
                  <a:pt x="33" y="31"/>
                </a:cubicBezTo>
                <a:cubicBezTo>
                  <a:pt x="35" y="31"/>
                  <a:pt x="36" y="32"/>
                  <a:pt x="36" y="34"/>
                </a:cubicBezTo>
                <a:cubicBezTo>
                  <a:pt x="36" y="36"/>
                  <a:pt x="35" y="37"/>
                  <a:pt x="33" y="37"/>
                </a:cubicBezTo>
                <a:close/>
                <a:moveTo>
                  <a:pt x="33" y="12"/>
                </a:moveTo>
                <a:cubicBezTo>
                  <a:pt x="32" y="12"/>
                  <a:pt x="31" y="11"/>
                  <a:pt x="31" y="10"/>
                </a:cubicBezTo>
                <a:cubicBezTo>
                  <a:pt x="31" y="9"/>
                  <a:pt x="32" y="8"/>
                  <a:pt x="33" y="8"/>
                </a:cubicBezTo>
                <a:cubicBezTo>
                  <a:pt x="34" y="8"/>
                  <a:pt x="35" y="9"/>
                  <a:pt x="35" y="10"/>
                </a:cubicBezTo>
                <a:cubicBezTo>
                  <a:pt x="35" y="11"/>
                  <a:pt x="34" y="12"/>
                  <a:pt x="33" y="12"/>
                </a:cubicBezTo>
                <a:close/>
                <a:moveTo>
                  <a:pt x="38" y="24"/>
                </a:moveTo>
                <a:cubicBezTo>
                  <a:pt x="37" y="24"/>
                  <a:pt x="36" y="23"/>
                  <a:pt x="36" y="22"/>
                </a:cubicBezTo>
                <a:cubicBezTo>
                  <a:pt x="36" y="20"/>
                  <a:pt x="37" y="19"/>
                  <a:pt x="38" y="19"/>
                </a:cubicBezTo>
                <a:cubicBezTo>
                  <a:pt x="40" y="19"/>
                  <a:pt x="41" y="20"/>
                  <a:pt x="41" y="22"/>
                </a:cubicBezTo>
                <a:cubicBezTo>
                  <a:pt x="41" y="23"/>
                  <a:pt x="40" y="24"/>
                  <a:pt x="38"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62964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84202-4474-483A-9566-50FCAF6F0CA2}"/>
              </a:ext>
            </a:extLst>
          </p:cNvPr>
          <p:cNvSpPr>
            <a:spLocks noGrp="1"/>
          </p:cNvSpPr>
          <p:nvPr>
            <p:ph type="title"/>
          </p:nvPr>
        </p:nvSpPr>
        <p:spPr/>
        <p:txBody>
          <a:bodyPr/>
          <a:lstStyle/>
          <a:p>
            <a:r>
              <a:rPr lang="zh-CN" altLang="en-US" dirty="0"/>
              <a:t>华为技术贡献</a:t>
            </a:r>
          </a:p>
        </p:txBody>
      </p:sp>
      <p:sp>
        <p:nvSpPr>
          <p:cNvPr id="3" name="内容占位符 2">
            <a:extLst>
              <a:ext uri="{FF2B5EF4-FFF2-40B4-BE49-F238E27FC236}">
                <a16:creationId xmlns:a16="http://schemas.microsoft.com/office/drawing/2014/main" id="{1792E624-54C6-453C-9529-63338240C794}"/>
              </a:ext>
            </a:extLst>
          </p:cNvPr>
          <p:cNvSpPr>
            <a:spLocks noGrp="1"/>
          </p:cNvSpPr>
          <p:nvPr>
            <p:ph idx="1"/>
          </p:nvPr>
        </p:nvSpPr>
        <p:spPr/>
        <p:txBody>
          <a:bodyPr>
            <a:noAutofit/>
          </a:bodyPr>
          <a:lstStyle/>
          <a:p>
            <a:pPr indent="356870"/>
            <a:r>
              <a:rPr lang="en-US" altLang="zh-CN" sz="2200" kern="100" dirty="0">
                <a:solidFill>
                  <a:srgbClr val="000000"/>
                </a:solidFill>
                <a:effectLst/>
                <a:cs typeface="Times New Roman" panose="02020603050405020304" pitchFamily="18" charset="0"/>
              </a:rPr>
              <a:t>  </a:t>
            </a:r>
            <a:r>
              <a:rPr lang="zh-CN" altLang="zh-CN" sz="2200" kern="100" dirty="0">
                <a:solidFill>
                  <a:srgbClr val="000000"/>
                </a:solidFill>
                <a:effectLst/>
                <a:cs typeface="Times New Roman" panose="02020603050405020304" pitchFamily="18" charset="0"/>
              </a:rPr>
              <a:t>华为</a:t>
            </a:r>
            <a:r>
              <a:rPr lang="en-US" altLang="zh-CN" sz="2200" kern="100" dirty="0" err="1">
                <a:solidFill>
                  <a:srgbClr val="000000"/>
                </a:solidFill>
                <a:effectLst/>
                <a:cs typeface="Times New Roman" panose="02020603050405020304" pitchFamily="18" charset="0"/>
              </a:rPr>
              <a:t>GaussDB</a:t>
            </a:r>
            <a:r>
              <a:rPr lang="zh-CN" altLang="zh-CN" sz="2200" kern="100" dirty="0">
                <a:solidFill>
                  <a:srgbClr val="000000"/>
                </a:solidFill>
                <a:effectLst/>
                <a:cs typeface="Times New Roman" panose="02020603050405020304" pitchFamily="18" charset="0"/>
              </a:rPr>
              <a:t>通过</a:t>
            </a:r>
            <a:r>
              <a:rPr lang="zh-CN" altLang="zh-CN" sz="2200" kern="100" dirty="0">
                <a:solidFill>
                  <a:srgbClr val="FF0000"/>
                </a:solidFill>
                <a:effectLst/>
                <a:cs typeface="Times New Roman" panose="02020603050405020304" pitchFamily="18" charset="0"/>
              </a:rPr>
              <a:t>算力、存储、</a:t>
            </a:r>
            <a:r>
              <a:rPr lang="en-US" altLang="zh-CN" sz="2200" kern="100" dirty="0">
                <a:solidFill>
                  <a:srgbClr val="FF0000"/>
                </a:solidFill>
                <a:effectLst/>
                <a:cs typeface="Times New Roman" panose="02020603050405020304" pitchFamily="18" charset="0"/>
              </a:rPr>
              <a:t>AI </a:t>
            </a:r>
            <a:r>
              <a:rPr lang="zh-CN" altLang="zh-CN" sz="2200" kern="100" dirty="0">
                <a:solidFill>
                  <a:srgbClr val="FF0000"/>
                </a:solidFill>
                <a:effectLst/>
                <a:cs typeface="Times New Roman" panose="02020603050405020304" pitchFamily="18" charset="0"/>
              </a:rPr>
              <a:t>芯片</a:t>
            </a:r>
            <a:r>
              <a:rPr lang="zh-CN" altLang="zh-CN" sz="2200" kern="100" dirty="0">
                <a:solidFill>
                  <a:srgbClr val="000000"/>
                </a:solidFill>
                <a:effectLst/>
                <a:cs typeface="Times New Roman" panose="02020603050405020304" pitchFamily="18" charset="0"/>
              </a:rPr>
              <a:t>之间的融合，</a:t>
            </a:r>
            <a:r>
              <a:rPr lang="zh-CN" altLang="en-US" sz="2200" kern="100" dirty="0">
                <a:solidFill>
                  <a:srgbClr val="000000"/>
                </a:solidFill>
                <a:effectLst/>
                <a:cs typeface="Times New Roman" panose="02020603050405020304" pitchFamily="18" charset="0"/>
              </a:rPr>
              <a:t>实现</a:t>
            </a:r>
            <a:r>
              <a:rPr lang="zh-CN" altLang="zh-CN" sz="2200" kern="100" dirty="0">
                <a:solidFill>
                  <a:srgbClr val="FF0000"/>
                </a:solidFill>
                <a:effectLst/>
                <a:cs typeface="Times New Roman" panose="02020603050405020304" pitchFamily="18" charset="0"/>
              </a:rPr>
              <a:t>数据库架构</a:t>
            </a:r>
            <a:r>
              <a:rPr lang="zh-CN" altLang="en-US" sz="2200" kern="100" dirty="0">
                <a:solidFill>
                  <a:srgbClr val="FF0000"/>
                </a:solidFill>
                <a:cs typeface="Times New Roman" panose="02020603050405020304" pitchFamily="18" charset="0"/>
              </a:rPr>
              <a:t>的</a:t>
            </a:r>
            <a:r>
              <a:rPr lang="zh-CN" altLang="zh-CN" sz="2200" kern="100" dirty="0">
                <a:solidFill>
                  <a:srgbClr val="FF0000"/>
                </a:solidFill>
                <a:cs typeface="Times New Roman" panose="02020603050405020304" pitchFamily="18" charset="0"/>
              </a:rPr>
              <a:t>异构计算创新框架</a:t>
            </a:r>
            <a:r>
              <a:rPr lang="zh-CN" altLang="zh-CN" sz="2200" kern="100" dirty="0">
                <a:solidFill>
                  <a:srgbClr val="000000"/>
                </a:solidFill>
                <a:cs typeface="Times New Roman" panose="02020603050405020304" pitchFamily="18" charset="0"/>
              </a:rPr>
              <a:t>，发挥</a:t>
            </a:r>
            <a:r>
              <a:rPr lang="en-US" altLang="zh-CN" sz="2200" kern="100" dirty="0">
                <a:solidFill>
                  <a:srgbClr val="000000"/>
                </a:solidFill>
                <a:cs typeface="Times New Roman" panose="02020603050405020304" pitchFamily="18" charset="0"/>
              </a:rPr>
              <a:t> X86</a:t>
            </a:r>
            <a:r>
              <a:rPr lang="zh-CN" altLang="zh-CN" sz="2200" kern="100" dirty="0">
                <a:solidFill>
                  <a:srgbClr val="000000"/>
                </a:solidFill>
                <a:cs typeface="Times New Roman" panose="02020603050405020304" pitchFamily="18" charset="0"/>
              </a:rPr>
              <a:t>、</a:t>
            </a:r>
            <a:r>
              <a:rPr lang="en-US" altLang="zh-CN" sz="2200" kern="100" dirty="0">
                <a:solidFill>
                  <a:srgbClr val="000000"/>
                </a:solidFill>
                <a:cs typeface="Times New Roman" panose="02020603050405020304" pitchFamily="18" charset="0"/>
              </a:rPr>
              <a:t>ARM</a:t>
            </a:r>
            <a:r>
              <a:rPr lang="zh-CN" altLang="zh-CN" sz="2200" kern="100" dirty="0">
                <a:solidFill>
                  <a:srgbClr val="000000"/>
                </a:solidFill>
                <a:cs typeface="Times New Roman" panose="02020603050405020304" pitchFamily="18" charset="0"/>
              </a:rPr>
              <a:t>、</a:t>
            </a:r>
            <a:r>
              <a:rPr lang="en-US" altLang="zh-CN" sz="2200" kern="100" dirty="0">
                <a:solidFill>
                  <a:srgbClr val="000000"/>
                </a:solidFill>
                <a:cs typeface="Times New Roman" panose="02020603050405020304" pitchFamily="18" charset="0"/>
              </a:rPr>
              <a:t>GPU</a:t>
            </a:r>
            <a:r>
              <a:rPr lang="zh-CN" altLang="zh-CN" sz="2200" kern="100" dirty="0">
                <a:solidFill>
                  <a:srgbClr val="000000"/>
                </a:solidFill>
                <a:cs typeface="Times New Roman" panose="02020603050405020304" pitchFamily="18" charset="0"/>
              </a:rPr>
              <a:t>、</a:t>
            </a:r>
            <a:r>
              <a:rPr lang="en-US" altLang="zh-CN" sz="2200" kern="100" dirty="0">
                <a:solidFill>
                  <a:srgbClr val="000000"/>
                </a:solidFill>
                <a:cs typeface="Times New Roman" panose="02020603050405020304" pitchFamily="18" charset="0"/>
              </a:rPr>
              <a:t>NPU </a:t>
            </a:r>
            <a:r>
              <a:rPr lang="zh-CN" altLang="zh-CN" sz="2200" kern="100" dirty="0">
                <a:solidFill>
                  <a:srgbClr val="000000"/>
                </a:solidFill>
                <a:cs typeface="Times New Roman" panose="02020603050405020304" pitchFamily="18" charset="0"/>
              </a:rPr>
              <a:t>等多种算力优势</a:t>
            </a:r>
            <a:r>
              <a:rPr lang="zh-CN" altLang="en-US" sz="2200" kern="100" dirty="0">
                <a:solidFill>
                  <a:srgbClr val="000000"/>
                </a:solidFill>
                <a:cs typeface="Times New Roman" panose="02020603050405020304" pitchFamily="18" charset="0"/>
              </a:rPr>
              <a:t>以使</a:t>
            </a:r>
            <a:r>
              <a:rPr lang="zh-CN" altLang="zh-CN" sz="2200" kern="100" dirty="0">
                <a:solidFill>
                  <a:srgbClr val="000000"/>
                </a:solidFill>
                <a:cs typeface="Times New Roman" panose="02020603050405020304" pitchFamily="18" charset="0"/>
              </a:rPr>
              <a:t>性能大幅提升</a:t>
            </a:r>
            <a:r>
              <a:rPr lang="zh-CN" altLang="en-US" sz="2200" kern="100" dirty="0">
                <a:solidFill>
                  <a:srgbClr val="000000"/>
                </a:solidFill>
                <a:cs typeface="Times New Roman" panose="02020603050405020304" pitchFamily="18" charset="0"/>
              </a:rPr>
              <a:t>，而</a:t>
            </a:r>
            <a:r>
              <a:rPr lang="zh-CN" altLang="zh-CN" sz="2200" kern="100" dirty="0">
                <a:solidFill>
                  <a:srgbClr val="000000"/>
                </a:solidFill>
                <a:cs typeface="Times New Roman" panose="02020603050405020304" pitchFamily="18" charset="0"/>
              </a:rPr>
              <a:t>将</a:t>
            </a:r>
            <a:r>
              <a:rPr lang="en-US" altLang="zh-CN" sz="2200" kern="100" dirty="0">
                <a:solidFill>
                  <a:srgbClr val="FF0000"/>
                </a:solidFill>
                <a:effectLst/>
                <a:cs typeface="Times New Roman" panose="02020603050405020304" pitchFamily="18" charset="0"/>
              </a:rPr>
              <a:t>AI</a:t>
            </a:r>
            <a:r>
              <a:rPr lang="zh-CN" altLang="zh-CN" sz="2200" kern="100" dirty="0">
                <a:solidFill>
                  <a:srgbClr val="FF0000"/>
                </a:solidFill>
                <a:effectLst/>
                <a:cs typeface="Times New Roman" panose="02020603050405020304" pitchFamily="18" charset="0"/>
              </a:rPr>
              <a:t>技术融入内核</a:t>
            </a:r>
            <a:r>
              <a:rPr lang="zh-CN" altLang="zh-CN" sz="2200" kern="100" dirty="0">
                <a:solidFill>
                  <a:srgbClr val="000000"/>
                </a:solidFill>
                <a:effectLst/>
                <a:cs typeface="Times New Roman" panose="02020603050405020304" pitchFamily="18" charset="0"/>
              </a:rPr>
              <a:t>让数据库更智能。</a:t>
            </a:r>
            <a:endParaRPr lang="zh-CN" altLang="zh-CN" sz="2200" kern="100" dirty="0">
              <a:effectLst/>
              <a:cs typeface="Times New Roman" panose="02020603050405020304" pitchFamily="18" charset="0"/>
            </a:endParaRPr>
          </a:p>
          <a:p>
            <a:pPr indent="393700" algn="just"/>
            <a:r>
              <a:rPr lang="en-US" altLang="zh-CN" sz="2200" kern="100" spc="75" dirty="0">
                <a:solidFill>
                  <a:srgbClr val="121212"/>
                </a:solidFill>
                <a:effectLst/>
                <a:cs typeface="Times New Roman" panose="02020603050405020304" pitchFamily="18" charset="0"/>
              </a:rPr>
              <a:t> </a:t>
            </a:r>
            <a:r>
              <a:rPr lang="zh-CN" altLang="en-US" sz="2200" kern="100" spc="75" dirty="0">
                <a:solidFill>
                  <a:srgbClr val="FF0000"/>
                </a:solidFill>
                <a:cs typeface="Times New Roman" panose="02020603050405020304" pitchFamily="18" charset="0"/>
              </a:rPr>
              <a:t>与自身硬件相适应</a:t>
            </a:r>
            <a:r>
              <a:rPr lang="zh-CN" altLang="zh-CN" sz="2200" kern="100" spc="75" dirty="0">
                <a:solidFill>
                  <a:srgbClr val="121212"/>
                </a:solidFill>
                <a:effectLst/>
                <a:cs typeface="Times New Roman" panose="02020603050405020304" pitchFamily="18" charset="0"/>
              </a:rPr>
              <a:t>，华为自研了达芬奇</a:t>
            </a:r>
            <a:r>
              <a:rPr lang="zh-CN" altLang="en-US" sz="2200" kern="100" spc="75" dirty="0">
                <a:solidFill>
                  <a:srgbClr val="121212"/>
                </a:solidFill>
                <a:effectLst/>
                <a:cs typeface="Times New Roman" panose="02020603050405020304" pitchFamily="18" charset="0"/>
              </a:rPr>
              <a:t>硬件</a:t>
            </a:r>
            <a:r>
              <a:rPr lang="zh-CN" altLang="zh-CN" sz="2200" kern="100" spc="75" dirty="0">
                <a:solidFill>
                  <a:srgbClr val="121212"/>
                </a:solidFill>
                <a:effectLst/>
                <a:cs typeface="Times New Roman" panose="02020603050405020304" pitchFamily="18" charset="0"/>
              </a:rPr>
              <a:t>架构，并基于架构推出了</a:t>
            </a:r>
            <a:r>
              <a:rPr lang="en-US" altLang="zh-CN" sz="2200" kern="100" spc="75" dirty="0">
                <a:solidFill>
                  <a:srgbClr val="121212"/>
                </a:solidFill>
                <a:effectLst/>
                <a:cs typeface="Times New Roman" panose="02020603050405020304" pitchFamily="18" charset="0"/>
              </a:rPr>
              <a:t>Ascend</a:t>
            </a:r>
            <a:r>
              <a:rPr lang="zh-CN" altLang="zh-CN" sz="2200" kern="100" spc="75" dirty="0">
                <a:solidFill>
                  <a:srgbClr val="121212"/>
                </a:solidFill>
                <a:effectLst/>
                <a:cs typeface="Times New Roman" panose="02020603050405020304" pitchFamily="18" charset="0"/>
              </a:rPr>
              <a:t>系列</a:t>
            </a:r>
            <a:r>
              <a:rPr lang="en-US" altLang="zh-CN" sz="2200" kern="100" spc="75" dirty="0">
                <a:solidFill>
                  <a:srgbClr val="121212"/>
                </a:solidFill>
                <a:effectLst/>
                <a:cs typeface="Times New Roman" panose="02020603050405020304" pitchFamily="18" charset="0"/>
              </a:rPr>
              <a:t>AI</a:t>
            </a:r>
            <a:r>
              <a:rPr lang="zh-CN" altLang="zh-CN" sz="2200" kern="100" spc="75" dirty="0">
                <a:solidFill>
                  <a:srgbClr val="121212"/>
                </a:solidFill>
                <a:effectLst/>
                <a:cs typeface="Times New Roman" panose="02020603050405020304" pitchFamily="18" charset="0"/>
              </a:rPr>
              <a:t>专用芯片</a:t>
            </a:r>
            <a:r>
              <a:rPr lang="zh-CN" altLang="en-US" sz="2200" kern="100" spc="75" dirty="0">
                <a:solidFill>
                  <a:srgbClr val="121212"/>
                </a:solidFill>
                <a:effectLst/>
                <a:cs typeface="Times New Roman" panose="02020603050405020304" pitchFamily="18" charset="0"/>
              </a:rPr>
              <a:t>（</a:t>
            </a:r>
            <a:r>
              <a:rPr lang="zh-CN" altLang="zh-CN" sz="2200" kern="100" spc="75" dirty="0">
                <a:solidFill>
                  <a:srgbClr val="121212"/>
                </a:solidFill>
                <a:effectLst/>
                <a:cs typeface="Times New Roman" panose="02020603050405020304" pitchFamily="18" charset="0"/>
              </a:rPr>
              <a:t>首款</a:t>
            </a:r>
            <a:r>
              <a:rPr lang="en-US" altLang="zh-CN" sz="2200" kern="100" spc="75" dirty="0">
                <a:solidFill>
                  <a:srgbClr val="121212"/>
                </a:solidFill>
                <a:effectLst/>
                <a:cs typeface="Times New Roman" panose="02020603050405020304" pitchFamily="18" charset="0"/>
              </a:rPr>
              <a:t>AI</a:t>
            </a:r>
            <a:r>
              <a:rPr lang="zh-CN" altLang="zh-CN" sz="2200" kern="100" spc="75" dirty="0">
                <a:solidFill>
                  <a:srgbClr val="121212"/>
                </a:solidFill>
                <a:effectLst/>
                <a:cs typeface="Times New Roman" panose="02020603050405020304" pitchFamily="18" charset="0"/>
              </a:rPr>
              <a:t>芯片昇腾</a:t>
            </a:r>
            <a:r>
              <a:rPr lang="en-US" altLang="zh-CN" sz="2200" kern="100" spc="75" dirty="0">
                <a:solidFill>
                  <a:srgbClr val="121212"/>
                </a:solidFill>
                <a:effectLst/>
                <a:cs typeface="Times New Roman" panose="02020603050405020304" pitchFamily="18" charset="0"/>
              </a:rPr>
              <a:t>910</a:t>
            </a:r>
            <a:r>
              <a:rPr lang="zh-CN" altLang="zh-CN" sz="2200" kern="100" spc="75" dirty="0">
                <a:solidFill>
                  <a:srgbClr val="121212"/>
                </a:solidFill>
                <a:effectLst/>
                <a:cs typeface="Times New Roman" panose="02020603050405020304" pitchFamily="18" charset="0"/>
              </a:rPr>
              <a:t>算力可以达到</a:t>
            </a:r>
            <a:r>
              <a:rPr lang="en-US" altLang="zh-CN" sz="2200" kern="100" spc="75" dirty="0">
                <a:solidFill>
                  <a:srgbClr val="121212"/>
                </a:solidFill>
                <a:effectLst/>
                <a:cs typeface="Times New Roman" panose="02020603050405020304" pitchFamily="18" charset="0"/>
              </a:rPr>
              <a:t>256TFOPS</a:t>
            </a:r>
            <a:r>
              <a:rPr lang="zh-CN" altLang="en-US" sz="2200" kern="100" spc="75" dirty="0">
                <a:solidFill>
                  <a:srgbClr val="121212"/>
                </a:solidFill>
                <a:cs typeface="Times New Roman" panose="02020603050405020304" pitchFamily="18" charset="0"/>
              </a:rPr>
              <a:t>）</a:t>
            </a:r>
            <a:r>
              <a:rPr lang="zh-CN" altLang="zh-CN" sz="2200" kern="100" spc="75" dirty="0">
                <a:solidFill>
                  <a:srgbClr val="121212"/>
                </a:solidFill>
                <a:cs typeface="Times New Roman" panose="02020603050405020304" pitchFamily="18" charset="0"/>
              </a:rPr>
              <a:t>，</a:t>
            </a:r>
            <a:r>
              <a:rPr lang="zh-CN" altLang="zh-CN" sz="2200" kern="100" dirty="0">
                <a:solidFill>
                  <a:srgbClr val="000000"/>
                </a:solidFill>
                <a:effectLst/>
                <a:cs typeface="Times New Roman" panose="02020603050405020304" pitchFamily="18" charset="0"/>
              </a:rPr>
              <a:t>分布式存储</a:t>
            </a:r>
            <a:r>
              <a:rPr lang="en-US" altLang="zh-CN" sz="2200" kern="100" dirty="0" err="1">
                <a:solidFill>
                  <a:srgbClr val="000000"/>
                </a:solidFill>
                <a:effectLst/>
                <a:cs typeface="Times New Roman" panose="02020603050405020304" pitchFamily="18" charset="0"/>
              </a:rPr>
              <a:t>FusionStorage</a:t>
            </a:r>
            <a:r>
              <a:rPr lang="en-US" altLang="zh-CN" sz="2200" kern="100" dirty="0">
                <a:solidFill>
                  <a:srgbClr val="000000"/>
                </a:solidFill>
                <a:effectLst/>
                <a:cs typeface="Times New Roman" panose="02020603050405020304" pitchFamily="18" charset="0"/>
              </a:rPr>
              <a:t> 8.0</a:t>
            </a:r>
            <a:r>
              <a:rPr lang="zh-CN" altLang="zh-CN" sz="2200" kern="100" dirty="0">
                <a:solidFill>
                  <a:srgbClr val="000000"/>
                </a:solidFill>
                <a:effectLst/>
                <a:cs typeface="Times New Roman" panose="02020603050405020304" pitchFamily="18" charset="0"/>
              </a:rPr>
              <a:t>单节点性能高达</a:t>
            </a:r>
            <a:r>
              <a:rPr lang="en-US" altLang="zh-CN" sz="2200" kern="100" dirty="0">
                <a:solidFill>
                  <a:srgbClr val="000000"/>
                </a:solidFill>
                <a:effectLst/>
                <a:cs typeface="Times New Roman" panose="02020603050405020304" pitchFamily="18" charset="0"/>
              </a:rPr>
              <a:t>16.8</a:t>
            </a:r>
            <a:r>
              <a:rPr lang="zh-CN" altLang="zh-CN" sz="2200" kern="100" dirty="0">
                <a:solidFill>
                  <a:srgbClr val="000000"/>
                </a:solidFill>
                <a:effectLst/>
                <a:cs typeface="Times New Roman" panose="02020603050405020304" pitchFamily="18" charset="0"/>
              </a:rPr>
              <a:t>万每秒读写速度（</a:t>
            </a:r>
            <a:r>
              <a:rPr lang="en-US" altLang="zh-CN" sz="2200" kern="100" dirty="0">
                <a:solidFill>
                  <a:srgbClr val="000000"/>
                </a:solidFill>
                <a:effectLst/>
                <a:cs typeface="Times New Roman" panose="02020603050405020304" pitchFamily="18" charset="0"/>
              </a:rPr>
              <a:t>IOPS</a:t>
            </a:r>
            <a:r>
              <a:rPr lang="zh-CN" altLang="zh-CN" sz="2200" kern="100" dirty="0">
                <a:solidFill>
                  <a:srgbClr val="000000"/>
                </a:solidFill>
                <a:effectLst/>
                <a:cs typeface="Times New Roman" panose="02020603050405020304" pitchFamily="18" charset="0"/>
              </a:rPr>
              <a:t>）和</a:t>
            </a:r>
            <a:r>
              <a:rPr lang="en-US" altLang="zh-CN" sz="2200" kern="100" dirty="0">
                <a:solidFill>
                  <a:srgbClr val="000000"/>
                </a:solidFill>
                <a:effectLst/>
                <a:cs typeface="Times New Roman" panose="02020603050405020304" pitchFamily="18" charset="0"/>
              </a:rPr>
              <a:t>1</a:t>
            </a:r>
            <a:r>
              <a:rPr lang="zh-CN" altLang="zh-CN" sz="2200" kern="100" dirty="0">
                <a:solidFill>
                  <a:srgbClr val="000000"/>
                </a:solidFill>
                <a:effectLst/>
                <a:cs typeface="Times New Roman" panose="02020603050405020304" pitchFamily="18" charset="0"/>
              </a:rPr>
              <a:t>毫秒以内的延时速度，</a:t>
            </a:r>
            <a:r>
              <a:rPr lang="zh-CN" altLang="en-US" sz="2200" kern="100" dirty="0">
                <a:solidFill>
                  <a:srgbClr val="000000"/>
                </a:solidFill>
                <a:effectLst/>
                <a:cs typeface="Times New Roman" panose="02020603050405020304" pitchFamily="18" charset="0"/>
              </a:rPr>
              <a:t>可支撑</a:t>
            </a:r>
            <a:r>
              <a:rPr lang="zh-CN" altLang="zh-CN" sz="2200" kern="100" dirty="0">
                <a:solidFill>
                  <a:srgbClr val="000000"/>
                </a:solidFill>
                <a:effectLst/>
                <a:cs typeface="Times New Roman" panose="02020603050405020304" pitchFamily="18" charset="0"/>
              </a:rPr>
              <a:t>数据库满足高并发需求。</a:t>
            </a:r>
            <a:endParaRPr lang="en-US" altLang="zh-CN" sz="2200" kern="100" dirty="0">
              <a:solidFill>
                <a:srgbClr val="000000"/>
              </a:solidFill>
              <a:effectLst/>
              <a:cs typeface="Times New Roman" panose="02020603050405020304" pitchFamily="18" charset="0"/>
            </a:endParaRPr>
          </a:p>
          <a:p>
            <a:pPr indent="393700" algn="just"/>
            <a:r>
              <a:rPr lang="en-US" altLang="zh-CN" sz="2200" kern="100" dirty="0">
                <a:solidFill>
                  <a:srgbClr val="000000"/>
                </a:solidFill>
                <a:cs typeface="Times New Roman" panose="02020603050405020304" pitchFamily="18" charset="0"/>
              </a:rPr>
              <a:t> 2020</a:t>
            </a:r>
            <a:r>
              <a:rPr lang="zh-CN" altLang="zh-CN" sz="2200" kern="100" dirty="0">
                <a:solidFill>
                  <a:srgbClr val="000000"/>
                </a:solidFill>
                <a:cs typeface="Times New Roman" panose="02020603050405020304" pitchFamily="18" charset="0"/>
              </a:rPr>
              <a:t>年</a:t>
            </a:r>
            <a:r>
              <a:rPr lang="en-US" altLang="zh-CN" sz="2200" kern="100" dirty="0">
                <a:solidFill>
                  <a:srgbClr val="000000"/>
                </a:solidFill>
                <a:cs typeface="Times New Roman" panose="02020603050405020304" pitchFamily="18" charset="0"/>
              </a:rPr>
              <a:t>6</a:t>
            </a:r>
            <a:r>
              <a:rPr lang="zh-CN" altLang="zh-CN" sz="2200" kern="100" dirty="0">
                <a:solidFill>
                  <a:srgbClr val="000000"/>
                </a:solidFill>
                <a:cs typeface="Times New Roman" panose="02020603050405020304" pitchFamily="18" charset="0"/>
              </a:rPr>
              <a:t>月</a:t>
            </a:r>
            <a:r>
              <a:rPr lang="zh-CN" altLang="zh-CN" sz="2200" kern="100" dirty="0">
                <a:solidFill>
                  <a:srgbClr val="FF0000"/>
                </a:solidFill>
                <a:cs typeface="Times New Roman" panose="02020603050405020304" pitchFamily="18" charset="0"/>
              </a:rPr>
              <a:t>开放了</a:t>
            </a:r>
            <a:r>
              <a:rPr lang="en-US" altLang="zh-CN" sz="2200" kern="100" dirty="0" err="1">
                <a:solidFill>
                  <a:srgbClr val="FF0000"/>
                </a:solidFill>
                <a:cs typeface="Times New Roman" panose="02020603050405020304" pitchFamily="18" charset="0"/>
              </a:rPr>
              <a:t>openGauss</a:t>
            </a:r>
            <a:r>
              <a:rPr lang="zh-CN" altLang="zh-CN" sz="2200" kern="100" dirty="0">
                <a:solidFill>
                  <a:srgbClr val="FF0000"/>
                </a:solidFill>
                <a:cs typeface="Times New Roman" panose="02020603050405020304" pitchFamily="18" charset="0"/>
              </a:rPr>
              <a:t>社区版本源代码</a:t>
            </a:r>
            <a:r>
              <a:rPr lang="zh-CN" altLang="zh-CN" sz="2200" kern="100" dirty="0">
                <a:solidFill>
                  <a:srgbClr val="000000"/>
                </a:solidFill>
                <a:cs typeface="Times New Roman" panose="02020603050405020304" pitchFamily="18" charset="0"/>
              </a:rPr>
              <a:t>（</a:t>
            </a:r>
            <a:r>
              <a:rPr lang="en-US" altLang="zh-CN" sz="2200" kern="100" dirty="0">
                <a:solidFill>
                  <a:srgbClr val="000000"/>
                </a:solidFill>
                <a:cs typeface="Times New Roman" panose="02020603050405020304" pitchFamily="18" charset="0"/>
              </a:rPr>
              <a:t>https://opengauss.org</a:t>
            </a:r>
            <a:r>
              <a:rPr lang="zh-CN" altLang="zh-CN" sz="2200" kern="100" dirty="0">
                <a:solidFill>
                  <a:srgbClr val="000000"/>
                </a:solidFill>
                <a:cs typeface="Times New Roman" panose="02020603050405020304" pitchFamily="18" charset="0"/>
              </a:rPr>
              <a:t>），鼓励有能力的合作伙伴推出基于</a:t>
            </a:r>
            <a:r>
              <a:rPr lang="en-US" altLang="zh-CN" sz="2200" kern="100" dirty="0" err="1">
                <a:solidFill>
                  <a:srgbClr val="000000"/>
                </a:solidFill>
                <a:cs typeface="Times New Roman" panose="02020603050405020304" pitchFamily="18" charset="0"/>
              </a:rPr>
              <a:t>openGauss</a:t>
            </a:r>
            <a:r>
              <a:rPr lang="zh-CN" altLang="zh-CN" sz="2200" kern="100" dirty="0">
                <a:solidFill>
                  <a:srgbClr val="000000"/>
                </a:solidFill>
                <a:cs typeface="Times New Roman" panose="02020603050405020304" pitchFamily="18" charset="0"/>
              </a:rPr>
              <a:t>的数据库，</a:t>
            </a:r>
            <a:r>
              <a:rPr lang="zh-CN" altLang="zh-CN" sz="2200" kern="100" dirty="0">
                <a:solidFill>
                  <a:srgbClr val="FF0000"/>
                </a:solidFill>
                <a:cs typeface="Times New Roman" panose="02020603050405020304" pitchFamily="18" charset="0"/>
              </a:rPr>
              <a:t>共同繁荣数据库产业生态</a:t>
            </a:r>
            <a:r>
              <a:rPr lang="zh-CN" altLang="zh-CN" sz="2200" kern="100" dirty="0">
                <a:solidFill>
                  <a:srgbClr val="000000"/>
                </a:solidFill>
                <a:cs typeface="Times New Roman" panose="02020603050405020304" pitchFamily="18" charset="0"/>
              </a:rPr>
              <a:t>。</a:t>
            </a:r>
            <a:endParaRPr lang="zh-CN" altLang="zh-CN" sz="2200" kern="100" dirty="0">
              <a:effectLst/>
              <a:cs typeface="Times New Roman" panose="02020603050405020304" pitchFamily="18" charset="0"/>
            </a:endParaRPr>
          </a:p>
        </p:txBody>
      </p:sp>
      <p:sp>
        <p:nvSpPr>
          <p:cNvPr id="4" name="灯片编号占位符 3">
            <a:extLst>
              <a:ext uri="{FF2B5EF4-FFF2-40B4-BE49-F238E27FC236}">
                <a16:creationId xmlns:a16="http://schemas.microsoft.com/office/drawing/2014/main" id="{8726B300-0D79-4539-B898-3F82EBCC498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82102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5CA37-088F-43F4-92D2-E2E898B37A1A}"/>
              </a:ext>
            </a:extLst>
          </p:cNvPr>
          <p:cNvSpPr>
            <a:spLocks noGrp="1"/>
          </p:cNvSpPr>
          <p:nvPr>
            <p:ph type="title"/>
          </p:nvPr>
        </p:nvSpPr>
        <p:spPr/>
        <p:txBody>
          <a:bodyPr>
            <a:normAutofit fontScale="90000"/>
          </a:bodyPr>
          <a:lstStyle/>
          <a:p>
            <a:r>
              <a:rPr lang="zh-CN" altLang="zh-CN" sz="6600" b="1" kern="100" dirty="0">
                <a:solidFill>
                  <a:srgbClr val="FF0000"/>
                </a:solidFill>
                <a:cs typeface="Times New Roman" panose="02020603050405020304" pitchFamily="18" charset="0"/>
              </a:rPr>
              <a:t>华为云</a:t>
            </a:r>
            <a:r>
              <a:rPr lang="en-US" altLang="zh-CN" sz="6600" b="1" kern="100" dirty="0" err="1">
                <a:solidFill>
                  <a:srgbClr val="FF0000"/>
                </a:solidFill>
                <a:cs typeface="Times New Roman" panose="02020603050405020304" pitchFamily="18" charset="0"/>
              </a:rPr>
              <a:t>GaussDB</a:t>
            </a:r>
            <a:r>
              <a:rPr lang="zh-CN" altLang="en-US" sz="6600" b="1" kern="100" dirty="0">
                <a:solidFill>
                  <a:srgbClr val="FF0000"/>
                </a:solidFill>
                <a:cs typeface="Times New Roman" panose="02020603050405020304" pitchFamily="18" charset="0"/>
              </a:rPr>
              <a:t>（</a:t>
            </a:r>
            <a:r>
              <a:rPr lang="en-US" altLang="zh-CN" sz="6600" b="1" kern="100" dirty="0">
                <a:solidFill>
                  <a:srgbClr val="FF0000"/>
                </a:solidFill>
                <a:cs typeface="Times New Roman" panose="02020603050405020304" pitchFamily="18" charset="0"/>
              </a:rPr>
              <a:t>2019</a:t>
            </a:r>
            <a:r>
              <a:rPr lang="zh-CN" altLang="en-US" sz="6600" b="1" kern="100" dirty="0">
                <a:solidFill>
                  <a:srgbClr val="FF0000"/>
                </a:solidFill>
                <a:cs typeface="Times New Roman" panose="02020603050405020304" pitchFamily="18" charset="0"/>
              </a:rPr>
              <a:t>年）</a:t>
            </a:r>
            <a:endParaRPr lang="zh-CN" altLang="en-US" sz="6600" dirty="0">
              <a:solidFill>
                <a:srgbClr val="FF0000"/>
              </a:solidFill>
            </a:endParaRPr>
          </a:p>
        </p:txBody>
      </p:sp>
      <p:sp>
        <p:nvSpPr>
          <p:cNvPr id="3" name="内容占位符 2">
            <a:extLst>
              <a:ext uri="{FF2B5EF4-FFF2-40B4-BE49-F238E27FC236}">
                <a16:creationId xmlns:a16="http://schemas.microsoft.com/office/drawing/2014/main" id="{3EEB0FAD-4E81-4E7E-A860-E91C103231EB}"/>
              </a:ext>
            </a:extLst>
          </p:cNvPr>
          <p:cNvSpPr>
            <a:spLocks noGrp="1"/>
          </p:cNvSpPr>
          <p:nvPr>
            <p:ph idx="1"/>
          </p:nvPr>
        </p:nvSpPr>
        <p:spPr>
          <a:xfrm>
            <a:off x="1097280" y="1845734"/>
            <a:ext cx="10058400" cy="2399695"/>
          </a:xfrm>
          <a:solidFill>
            <a:srgbClr val="002060"/>
          </a:solidFill>
          <a:ln>
            <a:solidFill>
              <a:schemeClr val="tx1"/>
            </a:solidFill>
          </a:ln>
        </p:spPr>
        <p:txBody>
          <a:bodyPr>
            <a:normAutofit/>
          </a:bodyPr>
          <a:lstStyle/>
          <a:p>
            <a:pPr marL="0" indent="0">
              <a:buNone/>
            </a:pPr>
            <a:r>
              <a:rPr lang="zh-CN" altLang="zh-CN" sz="6000" b="1" kern="100" dirty="0">
                <a:solidFill>
                  <a:srgbClr val="FF0000"/>
                </a:solidFill>
                <a:effectLst/>
                <a:cs typeface="Times New Roman" panose="02020603050405020304" pitchFamily="18" charset="0"/>
              </a:rPr>
              <a:t>数据库挑战赛</a:t>
            </a:r>
            <a:endParaRPr lang="en-US" altLang="zh-CN" sz="6000" b="1" kern="100" dirty="0">
              <a:solidFill>
                <a:srgbClr val="FF0000"/>
              </a:solidFill>
              <a:effectLst/>
              <a:cs typeface="Times New Roman" panose="02020603050405020304" pitchFamily="18" charset="0"/>
            </a:endParaRPr>
          </a:p>
          <a:p>
            <a:pPr marL="0" indent="0">
              <a:buNone/>
            </a:pPr>
            <a:r>
              <a:rPr lang="en-US" altLang="zh-CN" sz="2200" kern="100" dirty="0">
                <a:solidFill>
                  <a:schemeClr val="bg1"/>
                </a:solidFill>
                <a:cs typeface="Times New Roman" panose="02020603050405020304" pitchFamily="18" charset="0"/>
              </a:rPr>
              <a:t>         </a:t>
            </a:r>
            <a:r>
              <a:rPr lang="zh-CN" altLang="en-US" sz="2200" kern="100" dirty="0">
                <a:solidFill>
                  <a:schemeClr val="bg1"/>
                </a:solidFill>
                <a:effectLst/>
                <a:cs typeface="Times New Roman" panose="02020603050405020304" pitchFamily="18" charset="0"/>
              </a:rPr>
              <a:t>比赛宗旨是</a:t>
            </a:r>
            <a:r>
              <a:rPr lang="en-US" altLang="zh-CN" sz="2200" kern="100" dirty="0">
                <a:solidFill>
                  <a:schemeClr val="bg1"/>
                </a:solidFill>
                <a:effectLst/>
                <a:cs typeface="Times New Roman" panose="02020603050405020304" pitchFamily="18" charset="0"/>
              </a:rPr>
              <a:t>“</a:t>
            </a:r>
            <a:r>
              <a:rPr lang="zh-CN" altLang="zh-CN" sz="2200" kern="100" dirty="0">
                <a:solidFill>
                  <a:schemeClr val="bg1"/>
                </a:solidFill>
                <a:effectLst/>
                <a:cs typeface="Times New Roman" panose="02020603050405020304" pitchFamily="18" charset="0"/>
              </a:rPr>
              <a:t>综合科研教学成果及商业需求，探索数据库领域技术问题的可行性，为需求方和开发者提供联接的桥梁</a:t>
            </a:r>
            <a:r>
              <a:rPr lang="en-US" altLang="zh-CN" sz="2200" kern="100" dirty="0">
                <a:solidFill>
                  <a:schemeClr val="bg1"/>
                </a:solidFill>
                <a:effectLst/>
                <a:cs typeface="Times New Roman" panose="02020603050405020304" pitchFamily="18" charset="0"/>
              </a:rPr>
              <a:t>”</a:t>
            </a:r>
            <a:r>
              <a:rPr lang="zh-CN" altLang="zh-CN" sz="2200" kern="100" dirty="0">
                <a:solidFill>
                  <a:schemeClr val="bg1"/>
                </a:solidFill>
                <a:effectLst/>
                <a:cs typeface="Times New Roman" panose="02020603050405020304" pitchFamily="18" charset="0"/>
              </a:rPr>
              <a:t>。</a:t>
            </a:r>
            <a:endParaRPr lang="en-US" altLang="zh-CN" sz="2200" kern="100" dirty="0">
              <a:solidFill>
                <a:schemeClr val="bg1"/>
              </a:solidFill>
              <a:effectLst/>
              <a:cs typeface="Times New Roman" panose="02020603050405020304" pitchFamily="18" charset="0"/>
            </a:endParaRPr>
          </a:p>
        </p:txBody>
      </p:sp>
      <p:sp>
        <p:nvSpPr>
          <p:cNvPr id="4" name="灯片编号占位符 3">
            <a:extLst>
              <a:ext uri="{FF2B5EF4-FFF2-40B4-BE49-F238E27FC236}">
                <a16:creationId xmlns:a16="http://schemas.microsoft.com/office/drawing/2014/main" id="{4089D454-CFD4-4216-9DE9-9E0C6CB45D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aphicFrame>
        <p:nvGraphicFramePr>
          <p:cNvPr id="7" name="图表 6">
            <a:extLst>
              <a:ext uri="{FF2B5EF4-FFF2-40B4-BE49-F238E27FC236}">
                <a16:creationId xmlns:a16="http://schemas.microsoft.com/office/drawing/2014/main" id="{DE7E69ED-D9BD-44EB-84EA-51E35C149725}"/>
              </a:ext>
            </a:extLst>
          </p:cNvPr>
          <p:cNvGraphicFramePr/>
          <p:nvPr>
            <p:extLst>
              <p:ext uri="{D42A27DB-BD31-4B8C-83A1-F6EECF244321}">
                <p14:modId xmlns:p14="http://schemas.microsoft.com/office/powerpoint/2010/main" val="3768311853"/>
              </p:ext>
            </p:extLst>
          </p:nvPr>
        </p:nvGraphicFramePr>
        <p:xfrm>
          <a:off x="2062480" y="4571681"/>
          <a:ext cx="8128000" cy="1730107"/>
        </p:xfrm>
        <a:graphic>
          <a:graphicData uri="http://schemas.openxmlformats.org/drawingml/2006/chart">
            <c:chart xmlns:c="http://schemas.openxmlformats.org/drawingml/2006/chart" xmlns:r="http://schemas.openxmlformats.org/officeDocument/2006/relationships" r:id="rId3"/>
          </a:graphicData>
        </a:graphic>
      </p:graphicFrame>
      <p:sp>
        <p:nvSpPr>
          <p:cNvPr id="8" name="对话气泡: 矩形 7">
            <a:extLst>
              <a:ext uri="{FF2B5EF4-FFF2-40B4-BE49-F238E27FC236}">
                <a16:creationId xmlns:a16="http://schemas.microsoft.com/office/drawing/2014/main" id="{8EEC2AA8-04BB-4604-804A-A9B3FAAF5092}"/>
              </a:ext>
            </a:extLst>
          </p:cNvPr>
          <p:cNvSpPr/>
          <p:nvPr/>
        </p:nvSpPr>
        <p:spPr>
          <a:xfrm>
            <a:off x="2688609" y="5995464"/>
            <a:ext cx="614149" cy="306324"/>
          </a:xfrm>
          <a:prstGeom prst="wedgeRectCallout">
            <a:avLst>
              <a:gd name="adj1" fmla="val 66933"/>
              <a:gd name="adj2" fmla="val -325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780</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对话气泡: 矩形 8">
            <a:extLst>
              <a:ext uri="{FF2B5EF4-FFF2-40B4-BE49-F238E27FC236}">
                <a16:creationId xmlns:a16="http://schemas.microsoft.com/office/drawing/2014/main" id="{20710F00-D202-455B-B803-548574458818}"/>
              </a:ext>
            </a:extLst>
          </p:cNvPr>
          <p:cNvSpPr/>
          <p:nvPr/>
        </p:nvSpPr>
        <p:spPr>
          <a:xfrm>
            <a:off x="4887794" y="5995464"/>
            <a:ext cx="752907" cy="306324"/>
          </a:xfrm>
          <a:prstGeom prst="wedgeRectCallout">
            <a:avLst>
              <a:gd name="adj1" fmla="val 81925"/>
              <a:gd name="adj2" fmla="val -34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2300</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0" name="对话气泡: 矩形 9">
            <a:extLst>
              <a:ext uri="{FF2B5EF4-FFF2-40B4-BE49-F238E27FC236}">
                <a16:creationId xmlns:a16="http://schemas.microsoft.com/office/drawing/2014/main" id="{F216326D-FEF9-4D58-94E5-485C0AB04451}"/>
              </a:ext>
            </a:extLst>
          </p:cNvPr>
          <p:cNvSpPr/>
          <p:nvPr/>
        </p:nvSpPr>
        <p:spPr>
          <a:xfrm>
            <a:off x="7468167" y="5995464"/>
            <a:ext cx="864367" cy="306324"/>
          </a:xfrm>
          <a:prstGeom prst="wedgeRectCallout">
            <a:avLst>
              <a:gd name="adj1" fmla="val 48788"/>
              <a:gd name="adj2" fmla="val -1480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11860</a:t>
            </a: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a:extLst>
              <a:ext uri="{FF2B5EF4-FFF2-40B4-BE49-F238E27FC236}">
                <a16:creationId xmlns:a16="http://schemas.microsoft.com/office/drawing/2014/main" id="{D2140B38-A4C9-4852-A845-CB30F6569E7F}"/>
              </a:ext>
            </a:extLst>
          </p:cNvPr>
          <p:cNvSpPr/>
          <p:nvPr/>
        </p:nvSpPr>
        <p:spPr>
          <a:xfrm>
            <a:off x="1036320" y="4245429"/>
            <a:ext cx="10115203" cy="769441"/>
          </a:xfrm>
          <a:prstGeom prst="rect">
            <a:avLst/>
          </a:prstGeom>
        </p:spPr>
        <p:txBody>
          <a:bodyPr wrap="square">
            <a:spAutoFit/>
          </a:bodyPr>
          <a:lstStyle/>
          <a:p>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200" kern="100" dirty="0">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2200" kern="100" dirty="0">
                <a:latin typeface="微软雅黑" panose="020B0503020204020204" pitchFamily="34" charset="-122"/>
                <a:ea typeface="微软雅黑" panose="020B0503020204020204" pitchFamily="34" charset="-122"/>
                <a:cs typeface="Times New Roman" panose="02020603050405020304" pitchFamily="18" charset="0"/>
              </a:rPr>
              <a:t>年首次举办，形成</a:t>
            </a:r>
            <a:r>
              <a:rPr lang="zh-CN" altLang="zh-CN" sz="2200" kern="100" dirty="0">
                <a:latin typeface="微软雅黑" panose="020B0503020204020204" pitchFamily="34" charset="-122"/>
                <a:ea typeface="微软雅黑" panose="020B0503020204020204" pitchFamily="34" charset="-122"/>
                <a:cs typeface="Times New Roman" panose="02020603050405020304" pitchFamily="18" charset="0"/>
              </a:rPr>
              <a:t>向全社会开放（企业、高校、创客团队、个人开发者）</a:t>
            </a:r>
            <a:r>
              <a:rPr lang="zh-CN" altLang="en-US" sz="2200"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200" kern="100" dirty="0">
                <a:latin typeface="微软雅黑" panose="020B0503020204020204" pitchFamily="34" charset="-122"/>
                <a:ea typeface="微软雅黑" panose="020B0503020204020204" pitchFamily="34" charset="-122"/>
                <a:cs typeface="Times New Roman" panose="02020603050405020304" pitchFamily="18" charset="0"/>
              </a:rPr>
              <a:t>数据库开发者平台和生态。比赛内容包含日志管理，查询引擎等。</a:t>
            </a:r>
            <a:endParaRPr lang="zh-CN" altLang="en-US" sz="2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2659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B7B70-93DC-4C29-91D8-8AB9CE319F1F}"/>
              </a:ext>
            </a:extLst>
          </p:cNvPr>
          <p:cNvSpPr>
            <a:spLocks noGrp="1"/>
          </p:cNvSpPr>
          <p:nvPr>
            <p:ph type="title"/>
          </p:nvPr>
        </p:nvSpPr>
        <p:spPr/>
        <p:txBody>
          <a:bodyPr/>
          <a:lstStyle/>
          <a:p>
            <a:r>
              <a:rPr lang="zh-CN" altLang="en-US" dirty="0">
                <a:solidFill>
                  <a:srgbClr val="FF0000"/>
                </a:solidFill>
              </a:rPr>
              <a:t>数据库系统内核、系统功能大赛（</a:t>
            </a:r>
            <a:r>
              <a:rPr lang="en-US" altLang="zh-CN" dirty="0">
                <a:solidFill>
                  <a:srgbClr val="FF0000"/>
                </a:solidFill>
              </a:rPr>
              <a:t>2023</a:t>
            </a:r>
            <a:r>
              <a:rPr lang="zh-CN" altLang="en-US" dirty="0">
                <a:solidFill>
                  <a:srgbClr val="FF0000"/>
                </a:solidFill>
              </a:rPr>
              <a:t>年）</a:t>
            </a:r>
          </a:p>
        </p:txBody>
      </p:sp>
      <p:pic>
        <p:nvPicPr>
          <p:cNvPr id="6" name="内容占位符 5">
            <a:extLst>
              <a:ext uri="{FF2B5EF4-FFF2-40B4-BE49-F238E27FC236}">
                <a16:creationId xmlns:a16="http://schemas.microsoft.com/office/drawing/2014/main" id="{A8290973-31F9-4BE5-B0B0-DAD734FEA891}"/>
              </a:ext>
            </a:extLst>
          </p:cNvPr>
          <p:cNvPicPr>
            <a:picLocks noGrp="1" noChangeAspect="1"/>
          </p:cNvPicPr>
          <p:nvPr>
            <p:ph idx="1"/>
          </p:nvPr>
        </p:nvPicPr>
        <p:blipFill>
          <a:blip r:embed="rId2"/>
          <a:stretch>
            <a:fillRect/>
          </a:stretch>
        </p:blipFill>
        <p:spPr>
          <a:xfrm>
            <a:off x="1794388" y="1826650"/>
            <a:ext cx="8712586" cy="4073861"/>
          </a:xfrm>
        </p:spPr>
      </p:pic>
      <p:sp>
        <p:nvSpPr>
          <p:cNvPr id="4" name="灯片编号占位符 3">
            <a:extLst>
              <a:ext uri="{FF2B5EF4-FFF2-40B4-BE49-F238E27FC236}">
                <a16:creationId xmlns:a16="http://schemas.microsoft.com/office/drawing/2014/main" id="{C1DC2EEF-C308-4198-B294-85457D5D124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文本框 6">
            <a:extLst>
              <a:ext uri="{FF2B5EF4-FFF2-40B4-BE49-F238E27FC236}">
                <a16:creationId xmlns:a16="http://schemas.microsoft.com/office/drawing/2014/main" id="{A4D25A6A-DBC1-4D03-9A92-993471BFAFE4}"/>
              </a:ext>
            </a:extLst>
          </p:cNvPr>
          <p:cNvSpPr txBox="1"/>
          <p:nvPr/>
        </p:nvSpPr>
        <p:spPr>
          <a:xfrm>
            <a:off x="1811641" y="5805135"/>
            <a:ext cx="74359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网址：</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https://compiler.educg.net/</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endParaRPr>
          </a:p>
        </p:txBody>
      </p:sp>
      <p:sp>
        <p:nvSpPr>
          <p:cNvPr id="3" name="前凸弯带形 2"/>
          <p:cNvSpPr/>
          <p:nvPr/>
        </p:nvSpPr>
        <p:spPr>
          <a:xfrm>
            <a:off x="228599" y="3104628"/>
            <a:ext cx="2024743" cy="868658"/>
          </a:xfrm>
          <a:prstGeom prst="ellipseRibb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一等奖</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2812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7F6454-CE0D-446D-9CDE-179322CB7D51}"/>
              </a:ext>
            </a:extLst>
          </p:cNvPr>
          <p:cNvSpPr>
            <a:spLocks noGrp="1"/>
          </p:cNvSpPr>
          <p:nvPr>
            <p:ph type="title"/>
          </p:nvPr>
        </p:nvSpPr>
        <p:spPr/>
        <p:txBody>
          <a:bodyPr/>
          <a:lstStyle/>
          <a:p>
            <a:r>
              <a:rPr lang="zh-CN" altLang="en-US" dirty="0">
                <a:solidFill>
                  <a:srgbClr val="FF0000"/>
                </a:solidFill>
              </a:rPr>
              <a:t>数据库系统内核、系统功能大赛（</a:t>
            </a:r>
            <a:r>
              <a:rPr lang="en-US" altLang="zh-CN" dirty="0">
                <a:solidFill>
                  <a:srgbClr val="FF0000"/>
                </a:solidFill>
              </a:rPr>
              <a:t>2023</a:t>
            </a:r>
            <a:r>
              <a:rPr lang="zh-CN" altLang="en-US" dirty="0">
                <a:solidFill>
                  <a:srgbClr val="FF0000"/>
                </a:solidFill>
              </a:rPr>
              <a:t>年）</a:t>
            </a:r>
          </a:p>
        </p:txBody>
      </p:sp>
      <p:sp>
        <p:nvSpPr>
          <p:cNvPr id="3" name="内容占位符 2">
            <a:extLst>
              <a:ext uri="{FF2B5EF4-FFF2-40B4-BE49-F238E27FC236}">
                <a16:creationId xmlns:a16="http://schemas.microsoft.com/office/drawing/2014/main" id="{41F073C9-B5A5-482C-B7F5-22BBF4A8AF4F}"/>
              </a:ext>
            </a:extLst>
          </p:cNvPr>
          <p:cNvSpPr>
            <a:spLocks noGrp="1"/>
          </p:cNvSpPr>
          <p:nvPr>
            <p:ph idx="1"/>
          </p:nvPr>
        </p:nvSpPr>
        <p:spPr>
          <a:xfrm>
            <a:off x="1097280" y="1845734"/>
            <a:ext cx="10058400" cy="4467980"/>
          </a:xfrm>
        </p:spPr>
        <p:txBody>
          <a:bodyPr>
            <a:normAutofit fontScale="77500" lnSpcReduction="20000"/>
          </a:bodyPr>
          <a:lstStyle/>
          <a:p>
            <a:pPr algn="l"/>
            <a:r>
              <a:rPr lang="zh-CN" altLang="en-US" b="0" i="0" dirty="0" smtClean="0">
                <a:solidFill>
                  <a:srgbClr val="24292E"/>
                </a:solidFill>
                <a:effectLst/>
                <a:latin typeface="-apple-system"/>
              </a:rPr>
              <a:t>全国</a:t>
            </a:r>
            <a:r>
              <a:rPr lang="zh-CN" altLang="en-US" b="0" i="0" dirty="0">
                <a:solidFill>
                  <a:srgbClr val="24292E"/>
                </a:solidFill>
                <a:effectLst/>
                <a:latin typeface="-apple-system"/>
              </a:rPr>
              <a:t>大学生计算机系统能力大赛（以下简称“大赛”）是由系统能力培养研究专家组发起、由全国高校计算机教育研究会主办、 面向高校大学生的全国性大赛。</a:t>
            </a:r>
          </a:p>
          <a:p>
            <a:pPr algn="l"/>
            <a:r>
              <a:rPr lang="zh-CN" altLang="en-US" b="0" i="0" dirty="0">
                <a:solidFill>
                  <a:srgbClr val="24292E"/>
                </a:solidFill>
                <a:effectLst/>
                <a:latin typeface="-apple-system"/>
              </a:rPr>
              <a:t>大赛</a:t>
            </a:r>
            <a:r>
              <a:rPr lang="zh-CN" altLang="en-US" b="0" i="0" dirty="0" smtClean="0">
                <a:solidFill>
                  <a:srgbClr val="24292E"/>
                </a:solidFill>
                <a:effectLst/>
                <a:latin typeface="-apple-system"/>
              </a:rPr>
              <a:t>目标：以</a:t>
            </a:r>
            <a:r>
              <a:rPr lang="zh-CN" altLang="en-US" b="0" i="0" dirty="0">
                <a:solidFill>
                  <a:srgbClr val="24292E"/>
                </a:solidFill>
                <a:effectLst/>
                <a:latin typeface="-apple-system"/>
              </a:rPr>
              <a:t>学科竞赛推动专业建设和计算机领域创新人才 培养体系改革，培育我国高端芯片、关键基础软件的后备人才</a:t>
            </a:r>
            <a:r>
              <a:rPr lang="zh-CN" altLang="en-US" b="0" i="0" dirty="0" smtClean="0">
                <a:solidFill>
                  <a:srgbClr val="24292E"/>
                </a:solidFill>
                <a:effectLst/>
                <a:latin typeface="-apple-system"/>
              </a:rPr>
              <a:t>。</a:t>
            </a:r>
            <a:endParaRPr lang="en-US" altLang="zh-CN" b="0" i="0" dirty="0" smtClean="0">
              <a:solidFill>
                <a:srgbClr val="24292E"/>
              </a:solidFill>
              <a:effectLst/>
              <a:latin typeface="-apple-system"/>
            </a:endParaRPr>
          </a:p>
          <a:p>
            <a:r>
              <a:rPr lang="zh-CN" altLang="en-US" dirty="0">
                <a:solidFill>
                  <a:srgbClr val="24292E"/>
                </a:solidFill>
                <a:latin typeface="-apple-system"/>
              </a:rPr>
              <a:t>数据库大赛分为“数据库系统内核赛”和“数据库系统功能赛”两个赛道</a:t>
            </a:r>
            <a:r>
              <a:rPr lang="zh-CN" altLang="en-US" dirty="0" smtClean="0">
                <a:solidFill>
                  <a:srgbClr val="24292E"/>
                </a:solidFill>
                <a:latin typeface="-apple-system"/>
              </a:rPr>
              <a:t>。</a:t>
            </a:r>
            <a:r>
              <a:rPr lang="zh-CN" altLang="en-US" b="0" i="0" dirty="0" smtClean="0">
                <a:solidFill>
                  <a:srgbClr val="24292E"/>
                </a:solidFill>
                <a:effectLst/>
                <a:latin typeface="-apple-system"/>
              </a:rPr>
              <a:t>大赛鼓励学生设计、实现综 合性的计算机系统，培养系统级的设计、分析、优化与应用能力，提升学生的技术创新、工 程实践、团队协作能力。大赛服务国家人才培养战略，以赛促学、以赛促教，为高水平计算 机人才成长搭建交流、展示、合作的开放平台。</a:t>
            </a:r>
          </a:p>
          <a:p>
            <a:pPr algn="l"/>
            <a:r>
              <a:rPr lang="zh-CN" altLang="en-US" b="0" i="0" dirty="0" smtClean="0">
                <a:solidFill>
                  <a:srgbClr val="24292E"/>
                </a:solidFill>
                <a:effectLst/>
                <a:latin typeface="-apple-system"/>
              </a:rPr>
              <a:t>首届</a:t>
            </a:r>
            <a:r>
              <a:rPr lang="zh-CN" altLang="en-US" b="0" i="0" dirty="0">
                <a:solidFill>
                  <a:srgbClr val="24292E"/>
                </a:solidFill>
                <a:effectLst/>
                <a:latin typeface="-apple-system"/>
              </a:rPr>
              <a:t>大赛</a:t>
            </a:r>
            <a:r>
              <a:rPr lang="zh-CN" altLang="en-US" b="0" i="0" dirty="0" smtClean="0">
                <a:solidFill>
                  <a:srgbClr val="24292E"/>
                </a:solidFill>
                <a:effectLst/>
                <a:latin typeface="-apple-system"/>
              </a:rPr>
              <a:t>于</a:t>
            </a:r>
            <a:r>
              <a:rPr lang="en-US" altLang="zh-CN" b="0" i="0" dirty="0" smtClean="0">
                <a:solidFill>
                  <a:srgbClr val="24292E"/>
                </a:solidFill>
                <a:effectLst/>
                <a:latin typeface="-apple-system"/>
              </a:rPr>
              <a:t>2023</a:t>
            </a:r>
            <a:r>
              <a:rPr lang="zh-CN" altLang="en-US" b="0" i="0" dirty="0" smtClean="0">
                <a:solidFill>
                  <a:srgbClr val="24292E"/>
                </a:solidFill>
                <a:effectLst/>
                <a:latin typeface="-apple-system"/>
              </a:rPr>
              <a:t>年年</a:t>
            </a:r>
            <a:r>
              <a:rPr lang="zh-CN" altLang="en-US" b="0" i="0" dirty="0">
                <a:solidFill>
                  <a:srgbClr val="24292E"/>
                </a:solidFill>
                <a:effectLst/>
                <a:latin typeface="-apple-system"/>
              </a:rPr>
              <a:t>开启</a:t>
            </a:r>
            <a:r>
              <a:rPr lang="zh-CN" altLang="en-US" b="0" i="0" dirty="0" smtClean="0">
                <a:solidFill>
                  <a:srgbClr val="24292E"/>
                </a:solidFill>
                <a:effectLst/>
                <a:latin typeface="-apple-system"/>
              </a:rPr>
              <a:t>，我校参赛队之一荣获一等奖。</a:t>
            </a:r>
            <a:endParaRPr lang="zh-CN" altLang="en-US" b="0" i="0" dirty="0">
              <a:solidFill>
                <a:srgbClr val="24292E"/>
              </a:solidFill>
              <a:effectLst/>
              <a:latin typeface="-apple-system"/>
            </a:endParaRPr>
          </a:p>
          <a:p>
            <a:endParaRPr lang="zh-CN" altLang="en-US" dirty="0"/>
          </a:p>
        </p:txBody>
      </p:sp>
      <p:sp>
        <p:nvSpPr>
          <p:cNvPr id="4" name="灯片编号占位符 3">
            <a:extLst>
              <a:ext uri="{FF2B5EF4-FFF2-40B4-BE49-F238E27FC236}">
                <a16:creationId xmlns:a16="http://schemas.microsoft.com/office/drawing/2014/main" id="{38AA09FF-9081-4868-879E-C113BC27BC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79939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endParaRPr lang="zh-CN" altLang="en-US"/>
          </a:p>
        </p:txBody>
      </p:sp>
      <p:sp>
        <p:nvSpPr>
          <p:cNvPr id="9" name="内容占位符 8"/>
          <p:cNvSpPr>
            <a:spLocks noGrp="1"/>
          </p:cNvSpPr>
          <p:nvPr>
            <p:ph idx="1"/>
          </p:nvPr>
        </p:nvSpPr>
        <p:spPr>
          <a:xfrm>
            <a:off x="4800600" y="1393371"/>
            <a:ext cx="6492240" cy="4595949"/>
          </a:xfrm>
        </p:spPr>
        <p:txBody>
          <a:bodyPr>
            <a:normAutofit/>
          </a:bodyPr>
          <a:lstStyle/>
          <a:p>
            <a:r>
              <a:rPr lang="zh-CN" altLang="en-US" sz="7200" dirty="0" smtClean="0">
                <a:solidFill>
                  <a:schemeClr val="tx1"/>
                </a:solidFill>
                <a:latin typeface="微软雅黑" panose="020B0503020204020204" pitchFamily="34" charset="-122"/>
                <a:ea typeface="微软雅黑" panose="020B0503020204020204" pitchFamily="34" charset="-122"/>
              </a:rPr>
              <a:t>起步</a:t>
            </a:r>
            <a:endParaRPr lang="en-US" altLang="zh-CN" sz="7200" dirty="0" smtClean="0">
              <a:solidFill>
                <a:schemeClr val="tx1"/>
              </a:solidFill>
              <a:latin typeface="微软雅黑" panose="020B0503020204020204" pitchFamily="34" charset="-122"/>
              <a:ea typeface="微软雅黑" panose="020B0503020204020204" pitchFamily="34" charset="-122"/>
            </a:endParaRPr>
          </a:p>
          <a:p>
            <a:r>
              <a:rPr lang="zh-CN" altLang="en-US" sz="7200" dirty="0" smtClean="0">
                <a:latin typeface="微软雅黑" panose="020B0503020204020204" pitchFamily="34" charset="-122"/>
                <a:ea typeface="微软雅黑" panose="020B0503020204020204" pitchFamily="34" charset="-122"/>
              </a:rPr>
              <a:t>   成长</a:t>
            </a:r>
            <a:endParaRPr lang="en-US" altLang="zh-CN" sz="7200" dirty="0" smtClean="0">
              <a:latin typeface="微软雅黑" panose="020B0503020204020204" pitchFamily="34" charset="-122"/>
              <a:ea typeface="微软雅黑" panose="020B0503020204020204" pitchFamily="34" charset="-122"/>
            </a:endParaRPr>
          </a:p>
          <a:p>
            <a:r>
              <a:rPr lang="zh-CN" altLang="en-US" sz="7200" dirty="0" smtClean="0">
                <a:latin typeface="微软雅黑" panose="020B0503020204020204" pitchFamily="34" charset="-122"/>
                <a:ea typeface="微软雅黑" panose="020B0503020204020204" pitchFamily="34" charset="-122"/>
              </a:rPr>
              <a:t>       </a:t>
            </a:r>
            <a:r>
              <a:rPr lang="zh-CN" altLang="en-US" sz="7200" dirty="0" smtClean="0">
                <a:solidFill>
                  <a:srgbClr val="FF0000"/>
                </a:solidFill>
                <a:latin typeface="微软雅黑" panose="020B0503020204020204" pitchFamily="34" charset="-122"/>
                <a:ea typeface="微软雅黑" panose="020B0503020204020204" pitchFamily="34" charset="-122"/>
              </a:rPr>
              <a:t>未来</a:t>
            </a:r>
            <a:endParaRPr lang="zh-CN" altLang="en-US" sz="7200" dirty="0">
              <a:solidFill>
                <a:srgbClr val="FF0000"/>
              </a:solidFill>
              <a:latin typeface="微软雅黑" panose="020B0503020204020204" pitchFamily="34" charset="-122"/>
              <a:ea typeface="微软雅黑" panose="020B0503020204020204" pitchFamily="34" charset="-122"/>
            </a:endParaRPr>
          </a:p>
        </p:txBody>
      </p:sp>
      <p:sp>
        <p:nvSpPr>
          <p:cNvPr id="10" name="文本占位符 9"/>
          <p:cNvSpPr>
            <a:spLocks noGrp="1"/>
          </p:cNvSpPr>
          <p:nvPr>
            <p:ph type="body" sz="half" idx="2"/>
          </p:nvPr>
        </p:nvSpPr>
        <p:spPr/>
        <p:txBody>
          <a:bodyPr/>
          <a:lstStyle/>
          <a:p>
            <a:endParaRPr lang="zh-CN" altLang="en-US"/>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637052"/>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050" b="0" i="0" u="none" strike="noStrike" kern="1200" cap="none" spc="0" normalizeH="0" baseline="0" noProof="0">
              <a:ln>
                <a:noFill/>
              </a:ln>
              <a:solidFill>
                <a:srgbClr val="637052"/>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62876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1225844" cy="860688"/>
          </a:xfrm>
        </p:spPr>
        <p:txBody>
          <a:bodyPr>
            <a:normAutofit fontScale="90000"/>
          </a:bodyPr>
          <a:lstStyle/>
          <a:p>
            <a:r>
              <a:rPr lang="zh-CN" altLang="en-US" dirty="0">
                <a:latin typeface="微软雅黑" panose="020B0503020204020204" pitchFamily="34" charset="-122"/>
                <a:ea typeface="微软雅黑" panose="020B0503020204020204" pitchFamily="34" charset="-122"/>
              </a:rPr>
              <a:t>行业发展</a:t>
            </a:r>
            <a:r>
              <a:rPr lang="zh-CN" altLang="en-US" dirty="0" smtClean="0">
                <a:latin typeface="微软雅黑" panose="020B0503020204020204" pitchFamily="34" charset="-122"/>
                <a:ea typeface="微软雅黑" panose="020B0503020204020204" pitchFamily="34" charset="-122"/>
              </a:rPr>
              <a:t>趋势</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国产化、新技术、应用创新</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498070" y="1318362"/>
            <a:ext cx="10058400" cy="4421187"/>
          </a:xfrm>
        </p:spPr>
        <p:txBody>
          <a:bodyPr>
            <a:norm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、国家信息化建设的国产化</a:t>
            </a:r>
            <a:r>
              <a:rPr lang="zh-CN" altLang="en-US" sz="2400" b="1" dirty="0" smtClean="0">
                <a:latin typeface="微软雅黑" panose="020B0503020204020204" pitchFamily="34" charset="-122"/>
                <a:ea typeface="微软雅黑" panose="020B0503020204020204" pitchFamily="34" charset="-122"/>
              </a:rPr>
              <a:t>浪潮</a:t>
            </a:r>
            <a:endParaRPr lang="en-US" altLang="zh-CN" sz="24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电子政务深化应用，数据价值提升，政府、能源、电信、金融等关键行业</a:t>
            </a:r>
            <a:r>
              <a:rPr lang="zh-CN" altLang="en-US" sz="2400" dirty="0">
                <a:solidFill>
                  <a:srgbClr val="FF0000"/>
                </a:solidFill>
                <a:latin typeface="微软雅黑" panose="020B0503020204020204" pitchFamily="34" charset="-122"/>
                <a:ea typeface="微软雅黑" panose="020B0503020204020204" pitchFamily="34" charset="-122"/>
              </a:rPr>
              <a:t>注重安全保障</a:t>
            </a:r>
            <a:r>
              <a:rPr lang="zh-CN" altLang="en-US" sz="2400" dirty="0">
                <a:latin typeface="微软雅黑" panose="020B0503020204020204" pitchFamily="34" charset="-122"/>
                <a:ea typeface="微软雅黑" panose="020B0503020204020204" pitchFamily="34" charset="-122"/>
              </a:rPr>
              <a:t>，安全、本土化优势。</a:t>
            </a:r>
            <a:endParaRPr lang="en-US" altLang="zh-CN" sz="2400"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、“云计算、大数据、互联网</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”趋势</a:t>
            </a:r>
            <a:endParaRPr lang="en-US" altLang="zh-CN" sz="24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存储、分析等挑战，国外企业也处于</a:t>
            </a:r>
            <a:r>
              <a:rPr lang="zh-CN" altLang="en-US" sz="2400" dirty="0">
                <a:solidFill>
                  <a:srgbClr val="FF0000"/>
                </a:solidFill>
                <a:latin typeface="微软雅黑" panose="020B0503020204020204" pitchFamily="34" charset="-122"/>
                <a:ea typeface="微软雅黑" panose="020B0503020204020204" pitchFamily="34" charset="-122"/>
              </a:rPr>
              <a:t>战略布局的初始阶段</a:t>
            </a:r>
            <a:r>
              <a:rPr lang="zh-CN" altLang="en-US" sz="2400" dirty="0">
                <a:latin typeface="微软雅黑" panose="020B0503020204020204" pitchFamily="34" charset="-122"/>
                <a:ea typeface="微软雅黑" panose="020B0503020204020204" pitchFamily="34" charset="-122"/>
              </a:rPr>
              <a:t>，和国内企业处于同一创新起跑线上。</a:t>
            </a:r>
            <a:endParaRPr lang="en-US" altLang="zh-CN" sz="2400"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、数据库的应用领域更加广泛</a:t>
            </a:r>
            <a:endParaRPr lang="en-US" altLang="zh-CN" sz="2400" b="1"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2015</a:t>
            </a:r>
            <a:r>
              <a:rPr lang="zh-CN" altLang="en-US" sz="2400" dirty="0">
                <a:latin typeface="微软雅黑" panose="020B0503020204020204" pitchFamily="34" charset="-122"/>
                <a:ea typeface="微软雅黑" panose="020B0503020204020204" pitchFamily="34" charset="-122"/>
              </a:rPr>
              <a:t>年政府工作报告首次提出</a:t>
            </a:r>
            <a:r>
              <a:rPr lang="zh-CN" altLang="en-US" sz="2400" dirty="0">
                <a:solidFill>
                  <a:srgbClr val="FF0000"/>
                </a:solidFill>
                <a:latin typeface="微软雅黑" panose="020B0503020204020204" pitchFamily="34" charset="-122"/>
                <a:ea typeface="微软雅黑" panose="020B0503020204020204" pitchFamily="34" charset="-122"/>
              </a:rPr>
              <a:t>“互联网</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行动计划，推动移动互联网、云计算、大数据、物联网等</a:t>
            </a:r>
            <a:r>
              <a:rPr lang="zh-CN" altLang="en-US" sz="2400" dirty="0">
                <a:solidFill>
                  <a:srgbClr val="FF0000"/>
                </a:solidFill>
                <a:latin typeface="微软雅黑" panose="020B0503020204020204" pitchFamily="34" charset="-122"/>
                <a:ea typeface="微软雅黑" panose="020B0503020204020204" pitchFamily="34" charset="-122"/>
              </a:rPr>
              <a:t>与现代制造业结合</a:t>
            </a:r>
            <a:r>
              <a:rPr lang="zh-CN" altLang="en-US" sz="2400" dirty="0">
                <a:latin typeface="微软雅黑" panose="020B0503020204020204" pitchFamily="34" charset="-122"/>
                <a:ea typeface="微软雅黑" panose="020B0503020204020204" pitchFamily="34" charset="-122"/>
              </a:rPr>
              <a:t>，带动传统经济转型升级。互联网金融、电商、智慧城市等新兴业态。</a:t>
            </a:r>
          </a:p>
        </p:txBody>
      </p:sp>
    </p:spTree>
    <p:extLst>
      <p:ext uri="{BB962C8B-B14F-4D97-AF65-F5344CB8AC3E}">
        <p14:creationId xmlns:p14="http://schemas.microsoft.com/office/powerpoint/2010/main" val="1216514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数据库</a:t>
            </a:r>
            <a:r>
              <a:rPr lang="zh-CN" altLang="en-US" dirty="0" smtClean="0"/>
              <a:t>软件</a:t>
            </a:r>
            <a:r>
              <a:rPr lang="en-US" altLang="zh-CN" dirty="0" smtClean="0"/>
              <a:t>——</a:t>
            </a:r>
            <a:r>
              <a:rPr lang="zh-CN" altLang="en-US" dirty="0" smtClean="0"/>
              <a:t>“核高基”软件之一</a:t>
            </a:r>
            <a:endParaRPr lang="zh-CN" altLang="en-US" dirty="0"/>
          </a:p>
        </p:txBody>
      </p:sp>
      <p:sp>
        <p:nvSpPr>
          <p:cNvPr id="3" name="内容占位符 2"/>
          <p:cNvSpPr>
            <a:spLocks noGrp="1"/>
          </p:cNvSpPr>
          <p:nvPr>
            <p:ph idx="1"/>
          </p:nvPr>
        </p:nvSpPr>
        <p:spPr>
          <a:xfrm>
            <a:off x="1097280" y="1845734"/>
            <a:ext cx="6261464" cy="4023360"/>
          </a:xfrm>
        </p:spPr>
        <p:txBody>
          <a:bodyPr>
            <a:normAutofit fontScale="85000" lnSpcReduction="10000"/>
          </a:bodyPr>
          <a:lstStyle/>
          <a:p>
            <a:r>
              <a:rPr lang="zh-CN" altLang="en-US" dirty="0" smtClean="0">
                <a:solidFill>
                  <a:srgbClr val="FF0000"/>
                </a:solidFill>
              </a:rPr>
              <a:t>核</a:t>
            </a:r>
            <a:r>
              <a:rPr lang="zh-CN" altLang="en-US" dirty="0">
                <a:solidFill>
                  <a:srgbClr val="FF0000"/>
                </a:solidFill>
              </a:rPr>
              <a:t>高</a:t>
            </a:r>
            <a:r>
              <a:rPr lang="zh-CN" altLang="en-US" dirty="0" smtClean="0">
                <a:solidFill>
                  <a:srgbClr val="FF0000"/>
                </a:solidFill>
              </a:rPr>
              <a:t>基</a:t>
            </a:r>
            <a:r>
              <a:rPr lang="zh-CN" altLang="en-US" dirty="0" smtClean="0"/>
              <a:t> </a:t>
            </a:r>
            <a:r>
              <a:rPr lang="en-US" altLang="zh-CN" dirty="0" smtClean="0"/>
              <a:t>——</a:t>
            </a:r>
            <a:r>
              <a:rPr lang="zh-CN" altLang="en-US" dirty="0" smtClean="0"/>
              <a:t>“</a:t>
            </a:r>
            <a:r>
              <a:rPr lang="zh-CN" altLang="en-US" dirty="0"/>
              <a:t>核心</a:t>
            </a:r>
            <a:r>
              <a:rPr lang="zh-CN" altLang="en-US" dirty="0">
                <a:solidFill>
                  <a:srgbClr val="FF0000"/>
                </a:solidFill>
              </a:rPr>
              <a:t>电子器件</a:t>
            </a:r>
            <a:r>
              <a:rPr lang="zh-CN" altLang="en-US" dirty="0"/>
              <a:t>、高端</a:t>
            </a:r>
            <a:r>
              <a:rPr lang="zh-CN" altLang="en-US" dirty="0">
                <a:solidFill>
                  <a:srgbClr val="FF0000"/>
                </a:solidFill>
              </a:rPr>
              <a:t>通用芯片</a:t>
            </a:r>
            <a:r>
              <a:rPr lang="zh-CN" altLang="en-US" dirty="0"/>
              <a:t>及</a:t>
            </a:r>
            <a:r>
              <a:rPr lang="zh-CN" altLang="en-US" dirty="0">
                <a:solidFill>
                  <a:srgbClr val="FF0000"/>
                </a:solidFill>
              </a:rPr>
              <a:t>基础软件</a:t>
            </a:r>
            <a:r>
              <a:rPr lang="zh-CN" altLang="en-US" dirty="0"/>
              <a:t>产品”的</a:t>
            </a:r>
            <a:r>
              <a:rPr lang="zh-CN" altLang="en-US" dirty="0" smtClean="0"/>
              <a:t>简称，</a:t>
            </a:r>
            <a:r>
              <a:rPr lang="en-US" altLang="zh-CN" dirty="0"/>
              <a:t>2006</a:t>
            </a:r>
            <a:r>
              <a:rPr lang="zh-CN" altLang="en-US" dirty="0"/>
              <a:t>年国务院发布的</a:t>
            </a:r>
            <a:r>
              <a:rPr lang="en-US" altLang="zh-CN" dirty="0"/>
              <a:t>《</a:t>
            </a:r>
            <a:r>
              <a:rPr lang="zh-CN" altLang="en-US" dirty="0"/>
              <a:t>国家中长期科学和技术发展规划纲要（</a:t>
            </a:r>
            <a:r>
              <a:rPr lang="en-US" altLang="zh-CN" dirty="0"/>
              <a:t>2006-2020</a:t>
            </a:r>
            <a:r>
              <a:rPr lang="zh-CN" altLang="en-US" dirty="0"/>
              <a:t>年）</a:t>
            </a:r>
            <a:r>
              <a:rPr lang="zh-CN" altLang="en-US" dirty="0" smtClean="0"/>
              <a:t>国家重大科技专项之一。</a:t>
            </a:r>
            <a:endParaRPr lang="en-US" altLang="zh-CN" dirty="0" smtClean="0"/>
          </a:p>
          <a:p>
            <a:endParaRPr lang="en-US" altLang="zh-CN" dirty="0"/>
          </a:p>
          <a:p>
            <a:r>
              <a:rPr lang="zh-CN" altLang="en-US" dirty="0"/>
              <a:t>数据库软件 </a:t>
            </a:r>
            <a:r>
              <a:rPr lang="en-US" altLang="zh-CN" dirty="0"/>
              <a:t>—— </a:t>
            </a:r>
            <a:r>
              <a:rPr lang="zh-CN" altLang="en-US" dirty="0"/>
              <a:t>一种非常重要</a:t>
            </a:r>
            <a:r>
              <a:rPr lang="zh-CN" altLang="en-US" dirty="0"/>
              <a:t>的</a:t>
            </a:r>
            <a:r>
              <a:rPr lang="zh-CN" altLang="en-US" dirty="0">
                <a:solidFill>
                  <a:srgbClr val="FF0000"/>
                </a:solidFill>
              </a:rPr>
              <a:t>基础软件</a:t>
            </a:r>
            <a:r>
              <a:rPr lang="zh-CN" altLang="en-US" dirty="0"/>
              <a:t>，</a:t>
            </a:r>
            <a:r>
              <a:rPr lang="zh-CN" altLang="en-US" dirty="0"/>
              <a:t>是国家信息化建设中需求量最大、应用最广泛的软件之一</a:t>
            </a:r>
            <a:r>
              <a:rPr lang="zh-CN" altLang="en-US" dirty="0" smtClean="0"/>
              <a:t>。</a:t>
            </a:r>
            <a:endParaRPr lang="en-US" altLang="zh-CN" dirty="0"/>
          </a:p>
        </p:txBody>
      </p:sp>
      <p:sp>
        <p:nvSpPr>
          <p:cNvPr id="4" name="灯片编号占位符 3"/>
          <p:cNvSpPr>
            <a:spLocks noGrp="1"/>
          </p:cNvSpPr>
          <p:nvPr>
            <p:ph type="sldNum" sz="quarter" idx="12"/>
          </p:nvPr>
        </p:nvSpPr>
        <p:spPr/>
        <p:txBody>
          <a:bodyPr/>
          <a:lstStyle/>
          <a:p>
            <a:fld id="{FC915C1F-EB82-4491-ABED-A4A5245928E2}" type="slidenum">
              <a:rPr lang="zh-CN" altLang="en-US" smtClean="0"/>
              <a:t>4</a:t>
            </a:fld>
            <a:endParaRPr lang="zh-CN" altLang="en-US"/>
          </a:p>
        </p:txBody>
      </p:sp>
      <p:pic>
        <p:nvPicPr>
          <p:cNvPr id="5" name="图片 4"/>
          <p:cNvPicPr>
            <a:picLocks noChangeAspect="1"/>
          </p:cNvPicPr>
          <p:nvPr/>
        </p:nvPicPr>
        <p:blipFill>
          <a:blip r:embed="rId2"/>
          <a:stretch>
            <a:fillRect/>
          </a:stretch>
        </p:blipFill>
        <p:spPr>
          <a:xfrm>
            <a:off x="7528123" y="2362199"/>
            <a:ext cx="3814791" cy="2254119"/>
          </a:xfrm>
          <a:prstGeom prst="rect">
            <a:avLst/>
          </a:prstGeom>
        </p:spPr>
      </p:pic>
    </p:spTree>
    <p:extLst>
      <p:ext uri="{BB962C8B-B14F-4D97-AF65-F5344CB8AC3E}">
        <p14:creationId xmlns:p14="http://schemas.microsoft.com/office/powerpoint/2010/main" val="3086303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0058400" cy="860688"/>
          </a:xfrm>
        </p:spPr>
        <p:txBody>
          <a:bodyPr/>
          <a:lstStyle/>
          <a:p>
            <a:r>
              <a:rPr lang="zh-CN" altLang="en-US" dirty="0">
                <a:latin typeface="微软雅黑" panose="020B0503020204020204" pitchFamily="34" charset="-122"/>
                <a:ea typeface="微软雅黑" panose="020B0503020204020204" pitchFamily="34" charset="-122"/>
              </a:rPr>
              <a:t>行业发展趋势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云部署</a:t>
            </a:r>
          </a:p>
        </p:txBody>
      </p:sp>
      <p:sp>
        <p:nvSpPr>
          <p:cNvPr id="3" name="内容占位符 2"/>
          <p:cNvSpPr>
            <a:spLocks noGrp="1"/>
          </p:cNvSpPr>
          <p:nvPr>
            <p:ph idx="4294967295"/>
          </p:nvPr>
        </p:nvSpPr>
        <p:spPr>
          <a:xfrm>
            <a:off x="498070" y="1318362"/>
            <a:ext cx="10058400" cy="4421187"/>
          </a:xfrm>
        </p:spPr>
        <p:txBody>
          <a:bodyPr>
            <a:normAutofit fontScale="92500" lnSpcReduction="20000"/>
          </a:bodyPr>
          <a:lstStyle/>
          <a:p>
            <a:pPr>
              <a:lnSpc>
                <a:spcPct val="150000"/>
              </a:lnSpc>
            </a:pPr>
            <a:r>
              <a:rPr lang="zh-CN" altLang="en-US" sz="2400" b="1" dirty="0">
                <a:solidFill>
                  <a:srgbClr val="333333"/>
                </a:solidFill>
                <a:latin typeface="微软雅黑" panose="020B0503020204020204" pitchFamily="34" charset="-122"/>
                <a:ea typeface="微软雅黑" panose="020B0503020204020204" pitchFamily="34" charset="-122"/>
              </a:rPr>
              <a:t>当前云部署已成为国内关系型数据库新方式，国内数据库云化率持续上升</a:t>
            </a:r>
            <a:r>
              <a:rPr lang="zh-CN" altLang="en-US" sz="2400" b="1" dirty="0" smtClean="0">
                <a:solidFill>
                  <a:srgbClr val="333333"/>
                </a:solidFill>
                <a:latin typeface="微软雅黑" panose="020B0503020204020204" pitchFamily="34" charset="-122"/>
                <a:ea typeface="微软雅黑" panose="020B0503020204020204" pitchFamily="34" charset="-122"/>
              </a:rPr>
              <a:t>。</a:t>
            </a:r>
            <a:r>
              <a:rPr lang="zh-CN" altLang="en-US" sz="2400" dirty="0">
                <a:solidFill>
                  <a:srgbClr val="333333"/>
                </a:solidFill>
                <a:latin typeface="微软雅黑" panose="020B0503020204020204" pitchFamily="34" charset="-122"/>
                <a:ea typeface="微软雅黑" panose="020B0503020204020204" pitchFamily="34" charset="-122"/>
              </a:rPr>
              <a:t>国内数据库采用云部署的市场增速将超过关系型整体市场 </a:t>
            </a:r>
            <a:r>
              <a:rPr lang="en-US" altLang="zh-CN" sz="2400" dirty="0">
                <a:solidFill>
                  <a:srgbClr val="333333"/>
                </a:solidFill>
                <a:latin typeface="微软雅黑" panose="020B0503020204020204" pitchFamily="34" charset="-122"/>
                <a:ea typeface="微软雅黑" panose="020B0503020204020204" pitchFamily="34" charset="-122"/>
              </a:rPr>
              <a:t>23.2%</a:t>
            </a:r>
            <a:r>
              <a:rPr lang="zh-CN" altLang="en-US" sz="2400" dirty="0">
                <a:solidFill>
                  <a:srgbClr val="333333"/>
                </a:solidFill>
                <a:latin typeface="微软雅黑" panose="020B0503020204020204" pitchFamily="34" charset="-122"/>
                <a:ea typeface="微软雅黑" panose="020B0503020204020204" pitchFamily="34" charset="-122"/>
              </a:rPr>
              <a:t>的行业</a:t>
            </a:r>
            <a:r>
              <a:rPr lang="zh-CN" altLang="en-US" sz="2400" dirty="0" smtClean="0">
                <a:solidFill>
                  <a:srgbClr val="333333"/>
                </a:solidFill>
                <a:latin typeface="微软雅黑" panose="020B0503020204020204" pitchFamily="34" charset="-122"/>
                <a:ea typeface="微软雅黑" panose="020B0503020204020204" pitchFamily="34" charset="-122"/>
              </a:rPr>
              <a:t>增速。根据 </a:t>
            </a:r>
            <a:r>
              <a:rPr lang="en-US" altLang="zh-CN" sz="2400" dirty="0">
                <a:solidFill>
                  <a:srgbClr val="333333"/>
                </a:solidFill>
                <a:latin typeface="微软雅黑" panose="020B0503020204020204" pitchFamily="34" charset="-122"/>
                <a:ea typeface="微软雅黑" panose="020B0503020204020204" pitchFamily="34" charset="-122"/>
              </a:rPr>
              <a:t>IDC </a:t>
            </a:r>
            <a:r>
              <a:rPr lang="zh-CN" altLang="en-US" sz="2400" dirty="0" smtClean="0">
                <a:solidFill>
                  <a:srgbClr val="333333"/>
                </a:solidFill>
                <a:latin typeface="微软雅黑" panose="020B0503020204020204" pitchFamily="34" charset="-122"/>
                <a:ea typeface="微软雅黑" panose="020B0503020204020204" pitchFamily="34" charset="-122"/>
              </a:rPr>
              <a:t>数据，</a:t>
            </a:r>
            <a:r>
              <a:rPr lang="en-US" altLang="zh-CN" sz="2400" dirty="0" smtClean="0">
                <a:solidFill>
                  <a:srgbClr val="333333"/>
                </a:solidFill>
                <a:latin typeface="微软雅黑" panose="020B0503020204020204" pitchFamily="34" charset="-122"/>
                <a:ea typeface="微软雅黑" panose="020B0503020204020204" pitchFamily="34" charset="-122"/>
              </a:rPr>
              <a:t>2019 </a:t>
            </a:r>
            <a:r>
              <a:rPr lang="zh-CN" altLang="en-US" sz="2400" dirty="0">
                <a:solidFill>
                  <a:srgbClr val="333333"/>
                </a:solidFill>
                <a:latin typeface="微软雅黑" panose="020B0503020204020204" pitchFamily="34" charset="-122"/>
                <a:ea typeface="微软雅黑" panose="020B0503020204020204" pitchFamily="34" charset="-122"/>
              </a:rPr>
              <a:t>年：</a:t>
            </a:r>
            <a:endParaRPr lang="en-US" altLang="zh-CN" sz="2400" dirty="0">
              <a:solidFill>
                <a:srgbClr val="333333"/>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400" dirty="0">
                <a:solidFill>
                  <a:srgbClr val="333333"/>
                </a:solidFill>
                <a:latin typeface="微软雅黑" panose="020B0503020204020204" pitchFamily="34" charset="-122"/>
                <a:ea typeface="微软雅黑" panose="020B0503020204020204" pitchFamily="34" charset="-122"/>
              </a:rPr>
              <a:t>阿里巴巴在公有云关系型数据库市场中以 </a:t>
            </a:r>
            <a:r>
              <a:rPr lang="en-US" altLang="zh-CN" sz="2400" dirty="0">
                <a:solidFill>
                  <a:srgbClr val="333333"/>
                </a:solidFill>
                <a:latin typeface="微软雅黑" panose="020B0503020204020204" pitchFamily="34" charset="-122"/>
                <a:ea typeface="微软雅黑" panose="020B0503020204020204" pitchFamily="34" charset="-122"/>
              </a:rPr>
              <a:t>48.1%</a:t>
            </a:r>
            <a:r>
              <a:rPr lang="zh-CN" altLang="en-US" sz="2400" dirty="0">
                <a:solidFill>
                  <a:srgbClr val="333333"/>
                </a:solidFill>
                <a:latin typeface="微软雅黑" panose="020B0503020204020204" pitchFamily="34" charset="-122"/>
                <a:ea typeface="微软雅黑" panose="020B0503020204020204" pitchFamily="34" charset="-122"/>
              </a:rPr>
              <a:t>的市场份额排名第一；</a:t>
            </a:r>
            <a:endParaRPr lang="en-US" altLang="zh-CN" sz="2400" dirty="0">
              <a:solidFill>
                <a:srgbClr val="333333"/>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400" dirty="0">
                <a:solidFill>
                  <a:srgbClr val="333333"/>
                </a:solidFill>
                <a:latin typeface="微软雅黑" panose="020B0503020204020204" pitchFamily="34" charset="-122"/>
                <a:ea typeface="微软雅黑" panose="020B0503020204020204" pitchFamily="34" charset="-122"/>
              </a:rPr>
              <a:t>腾讯以 </a:t>
            </a:r>
            <a:r>
              <a:rPr lang="en-US" altLang="zh-CN" sz="2400" dirty="0">
                <a:solidFill>
                  <a:srgbClr val="333333"/>
                </a:solidFill>
                <a:latin typeface="微软雅黑" panose="020B0503020204020204" pitchFamily="34" charset="-122"/>
                <a:ea typeface="微软雅黑" panose="020B0503020204020204" pitchFamily="34" charset="-122"/>
              </a:rPr>
              <a:t>20.4%</a:t>
            </a:r>
            <a:r>
              <a:rPr lang="zh-CN" altLang="en-US" sz="2400" dirty="0">
                <a:solidFill>
                  <a:srgbClr val="333333"/>
                </a:solidFill>
                <a:latin typeface="微软雅黑" panose="020B0503020204020204" pitchFamily="34" charset="-122"/>
                <a:ea typeface="微软雅黑" panose="020B0503020204020204" pitchFamily="34" charset="-122"/>
              </a:rPr>
              <a:t>的市场份额排名第二；</a:t>
            </a:r>
            <a:endParaRPr lang="en-US" altLang="zh-CN" sz="2400" dirty="0">
              <a:solidFill>
                <a:srgbClr val="333333"/>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en-US" altLang="zh-CN" sz="2400" dirty="0">
                <a:solidFill>
                  <a:srgbClr val="333333"/>
                </a:solidFill>
                <a:latin typeface="微软雅黑" panose="020B0503020204020204" pitchFamily="34" charset="-122"/>
                <a:ea typeface="微软雅黑" panose="020B0503020204020204" pitchFamily="34" charset="-122"/>
              </a:rPr>
              <a:t>AWS </a:t>
            </a:r>
            <a:r>
              <a:rPr lang="zh-CN" altLang="en-US" sz="2400" dirty="0">
                <a:solidFill>
                  <a:srgbClr val="333333"/>
                </a:solidFill>
                <a:latin typeface="微软雅黑" panose="020B0503020204020204" pitchFamily="34" charset="-122"/>
                <a:ea typeface="微软雅黑" panose="020B0503020204020204" pitchFamily="34" charset="-122"/>
              </a:rPr>
              <a:t>以 </a:t>
            </a:r>
            <a:r>
              <a:rPr lang="en-US" altLang="zh-CN" sz="2400" dirty="0">
                <a:solidFill>
                  <a:srgbClr val="333333"/>
                </a:solidFill>
                <a:latin typeface="微软雅黑" panose="020B0503020204020204" pitchFamily="34" charset="-122"/>
                <a:ea typeface="微软雅黑" panose="020B0503020204020204" pitchFamily="34" charset="-122"/>
              </a:rPr>
              <a:t>10.4%</a:t>
            </a:r>
            <a:r>
              <a:rPr lang="zh-CN" altLang="en-US" sz="2400" dirty="0">
                <a:solidFill>
                  <a:srgbClr val="333333"/>
                </a:solidFill>
                <a:latin typeface="微软雅黑" panose="020B0503020204020204" pitchFamily="34" charset="-122"/>
                <a:ea typeface="微软雅黑" panose="020B0503020204020204" pitchFamily="34" charset="-122"/>
              </a:rPr>
              <a:t>的市场份额排名</a:t>
            </a:r>
            <a:r>
              <a:rPr lang="zh-CN" altLang="en-US" sz="2400" dirty="0" smtClean="0">
                <a:solidFill>
                  <a:srgbClr val="333333"/>
                </a:solidFill>
                <a:latin typeface="微软雅黑" panose="020B0503020204020204" pitchFamily="34" charset="-122"/>
                <a:ea typeface="微软雅黑" panose="020B0503020204020204" pitchFamily="34" charset="-122"/>
              </a:rPr>
              <a:t>第三。</a:t>
            </a:r>
            <a:endParaRPr lang="en-US" altLang="zh-CN" sz="2400" dirty="0" smtClean="0">
              <a:solidFill>
                <a:srgbClr val="333333"/>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400" dirty="0" smtClean="0">
                <a:solidFill>
                  <a:srgbClr val="333333"/>
                </a:solidFill>
                <a:latin typeface="微软雅黑" panose="020B0503020204020204" pitchFamily="34" charset="-122"/>
                <a:ea typeface="微软雅黑" panose="020B0503020204020204" pitchFamily="34" charset="-122"/>
              </a:rPr>
              <a:t>IDC</a:t>
            </a:r>
            <a:r>
              <a:rPr lang="zh-CN" altLang="en-US" sz="2400" dirty="0" smtClean="0">
                <a:solidFill>
                  <a:srgbClr val="333333"/>
                </a:solidFill>
                <a:latin typeface="微软雅黑" panose="020B0503020204020204" pitchFamily="34" charset="-122"/>
                <a:ea typeface="微软雅黑" panose="020B0503020204020204" pitchFamily="34" charset="-122"/>
              </a:rPr>
              <a:t>报告显示：在</a:t>
            </a:r>
            <a:r>
              <a:rPr lang="en-US" altLang="zh-CN" sz="2400" dirty="0">
                <a:solidFill>
                  <a:srgbClr val="333333"/>
                </a:solidFill>
                <a:latin typeface="微软雅黑" panose="020B0503020204020204" pitchFamily="34" charset="-122"/>
                <a:ea typeface="微软雅黑" panose="020B0503020204020204" pitchFamily="34" charset="-122"/>
              </a:rPr>
              <a:t>2023</a:t>
            </a:r>
            <a:r>
              <a:rPr lang="zh-CN" altLang="en-US" sz="2400" dirty="0">
                <a:solidFill>
                  <a:srgbClr val="333333"/>
                </a:solidFill>
                <a:latin typeface="微软雅黑" panose="020B0503020204020204" pitchFamily="34" charset="-122"/>
                <a:ea typeface="微软雅黑" panose="020B0503020204020204" pitchFamily="34" charset="-122"/>
              </a:rPr>
              <a:t>年上半年，阿里云整体市场份额（公有云</a:t>
            </a:r>
            <a:r>
              <a:rPr lang="en-US" altLang="zh-CN" sz="2400" dirty="0">
                <a:solidFill>
                  <a:srgbClr val="333333"/>
                </a:solidFill>
                <a:latin typeface="微软雅黑" panose="020B0503020204020204" pitchFamily="34" charset="-122"/>
                <a:ea typeface="微软雅黑" panose="020B0503020204020204" pitchFamily="34" charset="-122"/>
              </a:rPr>
              <a:t>+</a:t>
            </a:r>
            <a:r>
              <a:rPr lang="zh-CN" altLang="en-US" sz="2400" dirty="0">
                <a:solidFill>
                  <a:srgbClr val="333333"/>
                </a:solidFill>
                <a:latin typeface="微软雅黑" panose="020B0503020204020204" pitchFamily="34" charset="-122"/>
                <a:ea typeface="微软雅黑" panose="020B0503020204020204" pitchFamily="34" charset="-122"/>
              </a:rPr>
              <a:t>本地部署模式）位居第一，其中公有云市场份额高达</a:t>
            </a:r>
            <a:r>
              <a:rPr lang="en-US" altLang="zh-CN" sz="2400" dirty="0">
                <a:solidFill>
                  <a:srgbClr val="333333"/>
                </a:solidFill>
                <a:latin typeface="微软雅黑" panose="020B0503020204020204" pitchFamily="34" charset="-122"/>
                <a:ea typeface="微软雅黑" panose="020B0503020204020204" pitchFamily="34" charset="-122"/>
              </a:rPr>
              <a:t>39%</a:t>
            </a:r>
            <a:r>
              <a:rPr lang="zh-CN" altLang="en-US" sz="2400" dirty="0">
                <a:solidFill>
                  <a:srgbClr val="333333"/>
                </a:solidFill>
                <a:latin typeface="微软雅黑" panose="020B0503020204020204" pitchFamily="34" charset="-122"/>
                <a:ea typeface="微软雅黑" panose="020B0503020204020204" pitchFamily="34" charset="-122"/>
              </a:rPr>
              <a:t>，从</a:t>
            </a:r>
            <a:r>
              <a:rPr lang="en-US" altLang="zh-CN" sz="2400" dirty="0">
                <a:solidFill>
                  <a:srgbClr val="333333"/>
                </a:solidFill>
                <a:latin typeface="微软雅黑" panose="020B0503020204020204" pitchFamily="34" charset="-122"/>
                <a:ea typeface="微软雅黑" panose="020B0503020204020204" pitchFamily="34" charset="-122"/>
              </a:rPr>
              <a:t>2019</a:t>
            </a:r>
            <a:r>
              <a:rPr lang="zh-CN" altLang="en-US" sz="2400" dirty="0">
                <a:solidFill>
                  <a:srgbClr val="333333"/>
                </a:solidFill>
                <a:latin typeface="微软雅黑" panose="020B0503020204020204" pitchFamily="34" charset="-122"/>
                <a:ea typeface="微软雅黑" panose="020B0503020204020204" pitchFamily="34" charset="-122"/>
              </a:rPr>
              <a:t>年蝉联榜首至今。</a:t>
            </a:r>
          </a:p>
        </p:txBody>
      </p:sp>
    </p:spTree>
    <p:extLst>
      <p:ext uri="{BB962C8B-B14F-4D97-AF65-F5344CB8AC3E}">
        <p14:creationId xmlns:p14="http://schemas.microsoft.com/office/powerpoint/2010/main" val="23192644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0058400" cy="860688"/>
          </a:xfrm>
        </p:spPr>
        <p:txBody>
          <a:bodyPr/>
          <a:lstStyle/>
          <a:p>
            <a:r>
              <a:rPr lang="zh-CN" altLang="en-US" dirty="0">
                <a:latin typeface="微软雅黑" panose="020B0503020204020204" pitchFamily="34" charset="-122"/>
                <a:ea typeface="微软雅黑" panose="020B0503020204020204" pitchFamily="34" charset="-122"/>
              </a:rPr>
              <a:t>行业发展趋势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云部署</a:t>
            </a:r>
          </a:p>
        </p:txBody>
      </p:sp>
      <p:pic>
        <p:nvPicPr>
          <p:cNvPr id="5" name="内容占位符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10603" y="1317625"/>
            <a:ext cx="5834144" cy="4421188"/>
          </a:xfrm>
        </p:spPr>
      </p:pic>
    </p:spTree>
    <p:extLst>
      <p:ext uri="{BB962C8B-B14F-4D97-AF65-F5344CB8AC3E}">
        <p14:creationId xmlns:p14="http://schemas.microsoft.com/office/powerpoint/2010/main" val="200943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0058400" cy="860688"/>
          </a:xfrm>
        </p:spPr>
        <p:txBody>
          <a:bodyPr/>
          <a:lstStyle/>
          <a:p>
            <a:r>
              <a:rPr lang="zh-CN" altLang="en-US" dirty="0">
                <a:latin typeface="微软雅黑" panose="020B0503020204020204" pitchFamily="34" charset="-122"/>
                <a:ea typeface="微软雅黑" panose="020B0503020204020204" pitchFamily="34" charset="-122"/>
              </a:rPr>
              <a:t>行业发展趋势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开源数据库</a:t>
            </a:r>
          </a:p>
        </p:txBody>
      </p:sp>
      <p:sp>
        <p:nvSpPr>
          <p:cNvPr id="3" name="内容占位符 2"/>
          <p:cNvSpPr>
            <a:spLocks noGrp="1"/>
          </p:cNvSpPr>
          <p:nvPr>
            <p:ph idx="4294967295"/>
          </p:nvPr>
        </p:nvSpPr>
        <p:spPr>
          <a:xfrm>
            <a:off x="498070" y="1318362"/>
            <a:ext cx="10058400" cy="4421187"/>
          </a:xfrm>
        </p:spPr>
        <p:txBody>
          <a:bodyPr>
            <a:normAutofit/>
          </a:bodyPr>
          <a:lstStyle/>
          <a:p>
            <a:pPr>
              <a:lnSpc>
                <a:spcPct val="150000"/>
              </a:lnSpc>
            </a:pPr>
            <a:r>
              <a:rPr lang="zh-CN" altLang="en-US" sz="2400" b="1" dirty="0">
                <a:solidFill>
                  <a:srgbClr val="333333"/>
                </a:solidFill>
                <a:latin typeface="微软雅黑" panose="020B0503020204020204" pitchFamily="34" charset="-122"/>
                <a:ea typeface="微软雅黑" panose="020B0503020204020204" pitchFamily="34" charset="-122"/>
              </a:rPr>
              <a:t>开源数据库成为更多企业的选择。</a:t>
            </a:r>
            <a:r>
              <a:rPr lang="zh-CN" altLang="en-US" sz="2400" dirty="0">
                <a:solidFill>
                  <a:srgbClr val="333333"/>
                </a:solidFill>
                <a:latin typeface="微软雅黑" panose="020B0503020204020204" pitchFamily="34" charset="-122"/>
                <a:ea typeface="微软雅黑" panose="020B0503020204020204" pitchFamily="34" charset="-122"/>
              </a:rPr>
              <a:t>大部分云数据库采用开源架构。开源数据库功能、性能和生态不断完善，昂贵的商业数据库逐渐失去市场优势，</a:t>
            </a:r>
            <a:r>
              <a:rPr lang="zh-CN" altLang="en-US" sz="2400" dirty="0">
                <a:solidFill>
                  <a:srgbClr val="FF0000"/>
                </a:solidFill>
                <a:latin typeface="微软雅黑" panose="020B0503020204020204" pitchFamily="34" charset="-122"/>
                <a:ea typeface="微软雅黑" panose="020B0503020204020204" pitchFamily="34" charset="-122"/>
              </a:rPr>
              <a:t>未来开源数据库的市场份额将进一步提升。</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333333"/>
                </a:solidFill>
                <a:latin typeface="微软雅黑" panose="020B0503020204020204" pitchFamily="34" charset="-122"/>
                <a:ea typeface="微软雅黑" panose="020B0503020204020204" pitchFamily="34" charset="-122"/>
              </a:rPr>
              <a:t>注重安全性的选择。</a:t>
            </a:r>
            <a:r>
              <a:rPr lang="zh-CN" altLang="en-US" sz="2400" dirty="0">
                <a:solidFill>
                  <a:srgbClr val="333333"/>
                </a:solidFill>
                <a:latin typeface="微软雅黑" panose="020B0503020204020204" pitchFamily="34" charset="-122"/>
                <a:ea typeface="微软雅黑" panose="020B0503020204020204" pitchFamily="34" charset="-122"/>
              </a:rPr>
              <a:t>商业数据库虽然份额持续下降，但这并不意味着商业数据库会退出市场。对于一些注重数据安全性的企业，如银行、跨国公司，商业数据库依旧是一个让人放心的选择。</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202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0058400" cy="860688"/>
          </a:xfrm>
        </p:spPr>
        <p:txBody>
          <a:bodyPr/>
          <a:lstStyle/>
          <a:p>
            <a:r>
              <a:rPr lang="zh-CN" altLang="en-US" dirty="0">
                <a:latin typeface="微软雅黑" panose="020B0503020204020204" pitchFamily="34" charset="-122"/>
                <a:ea typeface="微软雅黑" panose="020B0503020204020204" pitchFamily="34" charset="-122"/>
              </a:rPr>
              <a:t>行业发展趋势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开源数据库</a:t>
            </a:r>
          </a:p>
        </p:txBody>
      </p:sp>
      <p:pic>
        <p:nvPicPr>
          <p:cNvPr id="5" name="内容占位符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42907" y="1317625"/>
            <a:ext cx="5969536" cy="4421188"/>
          </a:xfrm>
        </p:spPr>
      </p:pic>
    </p:spTree>
    <p:extLst>
      <p:ext uri="{BB962C8B-B14F-4D97-AF65-F5344CB8AC3E}">
        <p14:creationId xmlns:p14="http://schemas.microsoft.com/office/powerpoint/2010/main" val="1221897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 name="标题 1"/>
          <p:cNvSpPr>
            <a:spLocks noGrp="1"/>
          </p:cNvSpPr>
          <p:nvPr>
            <p:ph type="title" idx="4294967295"/>
          </p:nvPr>
        </p:nvSpPr>
        <p:spPr>
          <a:xfrm>
            <a:off x="498070" y="204542"/>
            <a:ext cx="10058400" cy="860688"/>
          </a:xfrm>
        </p:spPr>
        <p:txBody>
          <a:bodyPr/>
          <a:lstStyle/>
          <a:p>
            <a:r>
              <a:rPr lang="zh-CN" altLang="en-US" dirty="0">
                <a:latin typeface="微软雅黑" panose="020B0503020204020204" pitchFamily="34" charset="-122"/>
                <a:ea typeface="微软雅黑" panose="020B0503020204020204" pitchFamily="34" charset="-122"/>
              </a:rPr>
              <a:t>行业发展趋势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国产替代进程</a:t>
            </a:r>
          </a:p>
        </p:txBody>
      </p:sp>
      <p:sp>
        <p:nvSpPr>
          <p:cNvPr id="3" name="内容占位符 2"/>
          <p:cNvSpPr>
            <a:spLocks noGrp="1"/>
          </p:cNvSpPr>
          <p:nvPr>
            <p:ph idx="4294967295"/>
          </p:nvPr>
        </p:nvSpPr>
        <p:spPr>
          <a:xfrm>
            <a:off x="498070" y="1318362"/>
            <a:ext cx="10058400" cy="5032196"/>
          </a:xfrm>
        </p:spPr>
        <p:txBody>
          <a:bodyPr>
            <a:normAutofit/>
          </a:bodyPr>
          <a:lstStyle/>
          <a:p>
            <a:pPr>
              <a:lnSpc>
                <a:spcPct val="120000"/>
              </a:lnSpc>
            </a:pPr>
            <a:r>
              <a:rPr lang="zh-CN" altLang="en-US" b="1" dirty="0">
                <a:latin typeface="微软雅黑" panose="020B0503020204020204" pitchFamily="34" charset="-122"/>
                <a:ea typeface="微软雅黑" panose="020B0503020204020204" pitchFamily="34" charset="-122"/>
              </a:rPr>
              <a:t>外部环境压力激增，国产替代进程加速。</a:t>
            </a:r>
            <a:r>
              <a:rPr lang="zh-CN" altLang="en-US" dirty="0">
                <a:latin typeface="微软雅黑" panose="020B0503020204020204" pitchFamily="34" charset="-122"/>
                <a:ea typeface="微软雅黑" panose="020B0503020204020204" pitchFamily="34" charset="-122"/>
              </a:rPr>
              <a:t>中美关系自 </a:t>
            </a:r>
            <a:r>
              <a:rPr lang="en-US" altLang="zh-CN" dirty="0">
                <a:latin typeface="微软雅黑" panose="020B0503020204020204" pitchFamily="34" charset="-122"/>
                <a:ea typeface="微软雅黑" panose="020B0503020204020204" pitchFamily="34" charset="-122"/>
              </a:rPr>
              <a:t>2016 </a:t>
            </a:r>
            <a:r>
              <a:rPr lang="zh-CN" altLang="en-US" dirty="0">
                <a:latin typeface="微软雅黑" panose="020B0503020204020204" pitchFamily="34" charset="-122"/>
                <a:ea typeface="微软雅黑" panose="020B0503020204020204" pitchFamily="34" charset="-122"/>
              </a:rPr>
              <a:t>年贸易摩擦以来持续恶化，随着中美博弈升级，国家对信息技术创新的支持也逐步公开化、透明化，国产数据库的替代需求将释放。</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评估</a:t>
            </a:r>
            <a:r>
              <a:rPr lang="zh-CN" altLang="en-US" dirty="0" smtClean="0">
                <a:latin typeface="微软雅黑" panose="020B0503020204020204" pitchFamily="34" charset="-122"/>
                <a:ea typeface="微软雅黑" panose="020B0503020204020204" pitchFamily="34" charset="-122"/>
              </a:rPr>
              <a:t>机构报告：</a:t>
            </a:r>
            <a:r>
              <a:rPr lang="zh-CN" altLang="en-US" dirty="0">
                <a:solidFill>
                  <a:srgbClr val="FF0000"/>
                </a:solidFill>
                <a:latin typeface="微软雅黑" panose="020B0503020204020204" pitchFamily="34" charset="-122"/>
                <a:ea typeface="微软雅黑" panose="020B0503020204020204" pitchFamily="34" charset="-122"/>
              </a:rPr>
              <a:t>数据库的国产采购于 </a:t>
            </a:r>
            <a:r>
              <a:rPr lang="en-US" altLang="zh-CN" dirty="0">
                <a:solidFill>
                  <a:srgbClr val="FF0000"/>
                </a:solidFill>
                <a:latin typeface="微软雅黑" panose="020B0503020204020204" pitchFamily="34" charset="-122"/>
                <a:ea typeface="微软雅黑" panose="020B0503020204020204" pitchFamily="34" charset="-122"/>
              </a:rPr>
              <a:t>2020 </a:t>
            </a:r>
            <a:r>
              <a:rPr lang="zh-CN" altLang="en-US" dirty="0">
                <a:solidFill>
                  <a:srgbClr val="FF0000"/>
                </a:solidFill>
                <a:latin typeface="微软雅黑" panose="020B0503020204020204" pitchFamily="34" charset="-122"/>
                <a:ea typeface="微软雅黑" panose="020B0503020204020204" pitchFamily="34" charset="-122"/>
              </a:rPr>
              <a:t>年开始到 </a:t>
            </a:r>
            <a:r>
              <a:rPr lang="en-US" altLang="zh-CN" dirty="0">
                <a:solidFill>
                  <a:srgbClr val="FF0000"/>
                </a:solidFill>
                <a:latin typeface="微软雅黑" panose="020B0503020204020204" pitchFamily="34" charset="-122"/>
                <a:ea typeface="微软雅黑" panose="020B0503020204020204" pitchFamily="34" charset="-122"/>
              </a:rPr>
              <a:t>2024 </a:t>
            </a:r>
            <a:r>
              <a:rPr lang="zh-CN" altLang="en-US" dirty="0">
                <a:solidFill>
                  <a:srgbClr val="FF0000"/>
                </a:solidFill>
                <a:latin typeface="微软雅黑" panose="020B0503020204020204" pitchFamily="34" charset="-122"/>
                <a:ea typeface="微软雅黑" panose="020B0503020204020204" pitchFamily="34" charset="-122"/>
              </a:rPr>
              <a:t>年完成全部采购，</a:t>
            </a:r>
            <a:r>
              <a:rPr lang="zh-CN" altLang="en-US" dirty="0">
                <a:latin typeface="微软雅黑" panose="020B0503020204020204" pitchFamily="34" charset="-122"/>
                <a:ea typeface="微软雅黑" panose="020B0503020204020204" pitchFamily="34" charset="-122"/>
              </a:rPr>
              <a:t>每年采购项目分别占整体市场规模的 </a:t>
            </a:r>
            <a:r>
              <a:rPr lang="en-US" altLang="zh-CN" dirty="0">
                <a:latin typeface="微软雅黑" panose="020B0503020204020204" pitchFamily="34" charset="-122"/>
                <a:ea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，算得 </a:t>
            </a:r>
            <a:r>
              <a:rPr lang="en-US" altLang="zh-CN" dirty="0">
                <a:latin typeface="微软雅黑" panose="020B0503020204020204" pitchFamily="34" charset="-122"/>
                <a:ea typeface="微软雅黑" panose="020B0503020204020204" pitchFamily="34" charset="-122"/>
              </a:rPr>
              <a:t>2020-2024 </a:t>
            </a:r>
            <a:r>
              <a:rPr lang="zh-CN" altLang="en-US" dirty="0">
                <a:latin typeface="微软雅黑" panose="020B0503020204020204" pitchFamily="34" charset="-122"/>
                <a:ea typeface="微软雅黑" panose="020B0503020204020204" pitchFamily="34" charset="-122"/>
              </a:rPr>
              <a:t>市场采购规模分别为 </a:t>
            </a:r>
            <a:r>
              <a:rPr lang="en-US" altLang="zh-CN" dirty="0">
                <a:latin typeface="微软雅黑" panose="020B0503020204020204" pitchFamily="34" charset="-122"/>
                <a:ea typeface="微软雅黑" panose="020B0503020204020204" pitchFamily="34" charset="-122"/>
              </a:rPr>
              <a:t>156</a:t>
            </a:r>
            <a:r>
              <a:rPr lang="zh-CN" altLang="en-US" dirty="0">
                <a:latin typeface="微软雅黑" panose="020B0503020204020204" pitchFamily="34" charset="-122"/>
                <a:ea typeface="微软雅黑" panose="020B0503020204020204" pitchFamily="34" charset="-122"/>
              </a:rPr>
              <a:t>亿、</a:t>
            </a:r>
            <a:r>
              <a:rPr lang="en-US" altLang="zh-CN" dirty="0">
                <a:latin typeface="微软雅黑" panose="020B0503020204020204" pitchFamily="34" charset="-122"/>
                <a:ea typeface="微软雅黑" panose="020B0503020204020204" pitchFamily="34" charset="-122"/>
              </a:rPr>
              <a:t>235 </a:t>
            </a:r>
            <a:r>
              <a:rPr lang="zh-CN" altLang="en-US" dirty="0">
                <a:latin typeface="微软雅黑" panose="020B0503020204020204" pitchFamily="34" charset="-122"/>
                <a:ea typeface="微软雅黑" panose="020B0503020204020204" pitchFamily="34" charset="-122"/>
              </a:rPr>
              <a:t>亿、</a:t>
            </a:r>
            <a:r>
              <a:rPr lang="en-US" altLang="zh-CN" dirty="0">
                <a:latin typeface="微软雅黑" panose="020B0503020204020204" pitchFamily="34" charset="-122"/>
                <a:ea typeface="微软雅黑" panose="020B0503020204020204" pitchFamily="34" charset="-122"/>
              </a:rPr>
              <a:t>196 </a:t>
            </a:r>
            <a:r>
              <a:rPr lang="zh-CN" altLang="en-US" dirty="0">
                <a:latin typeface="微软雅黑" panose="020B0503020204020204" pitchFamily="34" charset="-122"/>
                <a:ea typeface="微软雅黑" panose="020B0503020204020204" pitchFamily="34" charset="-122"/>
              </a:rPr>
              <a:t>亿、</a:t>
            </a:r>
            <a:r>
              <a:rPr lang="en-US" altLang="zh-CN" dirty="0">
                <a:latin typeface="微软雅黑" panose="020B0503020204020204" pitchFamily="34" charset="-122"/>
                <a:ea typeface="微软雅黑" panose="020B0503020204020204" pitchFamily="34" charset="-122"/>
              </a:rPr>
              <a:t>117 </a:t>
            </a:r>
            <a:r>
              <a:rPr lang="zh-CN" altLang="en-US" dirty="0">
                <a:latin typeface="微软雅黑" panose="020B0503020204020204" pitchFamily="34" charset="-122"/>
                <a:ea typeface="微软雅黑" panose="020B0503020204020204" pitchFamily="34" charset="-122"/>
              </a:rPr>
              <a:t>亿和 </a:t>
            </a:r>
            <a:r>
              <a:rPr lang="en-US" altLang="zh-CN" dirty="0">
                <a:latin typeface="微软雅黑" panose="020B0503020204020204" pitchFamily="34" charset="-122"/>
                <a:ea typeface="微软雅黑" panose="020B0503020204020204" pitchFamily="34" charset="-122"/>
              </a:rPr>
              <a:t>78 </a:t>
            </a:r>
            <a:r>
              <a:rPr lang="zh-CN" altLang="en-US" dirty="0">
                <a:latin typeface="微软雅黑" panose="020B0503020204020204" pitchFamily="34" charset="-122"/>
                <a:ea typeface="微软雅黑" panose="020B0503020204020204" pitchFamily="34" charset="-122"/>
              </a:rPr>
              <a:t>亿元。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国内主流数据库公司以事务型为主，部分涉及分析型数据库，而云数据库通常可以使用多种数据库。</a:t>
            </a:r>
            <a:r>
              <a:rPr lang="zh-CN" altLang="en-US" dirty="0">
                <a:solidFill>
                  <a:srgbClr val="FF0000"/>
                </a:solidFill>
                <a:latin typeface="微软雅黑" panose="020B0503020204020204" pitchFamily="34" charset="-122"/>
                <a:ea typeface="微软雅黑" panose="020B0503020204020204" pitchFamily="34" charset="-122"/>
              </a:rPr>
              <a:t>当前市占率较高、具有技术领先性的商用数据库有</a:t>
            </a:r>
            <a:r>
              <a:rPr lang="en-US" altLang="zh-CN" dirty="0">
                <a:solidFill>
                  <a:srgbClr val="FF0000"/>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武汉达梦、人大金仓 </a:t>
            </a:r>
            <a:r>
              <a:rPr lang="en-US" altLang="zh-CN" dirty="0" err="1">
                <a:solidFill>
                  <a:srgbClr val="FF0000"/>
                </a:solidFill>
                <a:latin typeface="微软雅黑" panose="020B0503020204020204" pitchFamily="34" charset="-122"/>
                <a:ea typeface="微软雅黑" panose="020B0503020204020204" pitchFamily="34" charset="-122"/>
              </a:rPr>
              <a:t>Kingbase</a:t>
            </a:r>
            <a:r>
              <a:rPr lang="zh-CN" altLang="en-US" dirty="0">
                <a:solidFill>
                  <a:srgbClr val="FF0000"/>
                </a:solidFill>
                <a:latin typeface="微软雅黑" panose="020B0503020204020204" pitchFamily="34" charset="-122"/>
                <a:ea typeface="微软雅黑" panose="020B0503020204020204" pitchFamily="34" charset="-122"/>
              </a:rPr>
              <a:t>、东软集团 </a:t>
            </a:r>
            <a:r>
              <a:rPr lang="en-US" altLang="zh-CN" dirty="0" err="1">
                <a:solidFill>
                  <a:srgbClr val="FF0000"/>
                </a:solidFill>
                <a:latin typeface="微软雅黑" panose="020B0503020204020204" pitchFamily="34" charset="-122"/>
                <a:ea typeface="微软雅黑" panose="020B0503020204020204" pitchFamily="34" charset="-122"/>
              </a:rPr>
              <a:t>OpenBASE</a:t>
            </a:r>
            <a:r>
              <a:rPr lang="zh-CN" altLang="en-US" dirty="0">
                <a:solidFill>
                  <a:srgbClr val="FF0000"/>
                </a:solidFill>
                <a:latin typeface="微软雅黑" panose="020B0503020204020204" pitchFamily="34" charset="-122"/>
                <a:ea typeface="微软雅黑" panose="020B0503020204020204" pitchFamily="34" charset="-122"/>
              </a:rPr>
              <a:t>、神舟通用 </a:t>
            </a:r>
            <a:r>
              <a:rPr lang="en-US" altLang="zh-CN" dirty="0">
                <a:solidFill>
                  <a:srgbClr val="FF0000"/>
                </a:solidFill>
                <a:latin typeface="微软雅黑" panose="020B0503020204020204" pitchFamily="34" charset="-122"/>
                <a:ea typeface="微软雅黑" panose="020B0503020204020204" pitchFamily="34" charset="-122"/>
              </a:rPr>
              <a:t>OSCAR</a:t>
            </a:r>
            <a:r>
              <a:rPr lang="zh-CN" altLang="en-US" dirty="0">
                <a:solidFill>
                  <a:srgbClr val="FF0000"/>
                </a:solidFill>
                <a:latin typeface="微软雅黑" panose="020B0503020204020204" pitchFamily="34" charset="-122"/>
                <a:ea typeface="微软雅黑" panose="020B0503020204020204" pitchFamily="34" charset="-122"/>
              </a:rPr>
              <a:t>、南大通用 </a:t>
            </a:r>
            <a:r>
              <a:rPr lang="en-US" altLang="zh-CN" dirty="0" err="1">
                <a:solidFill>
                  <a:srgbClr val="FF0000"/>
                </a:solidFill>
                <a:latin typeface="微软雅黑" panose="020B0503020204020204" pitchFamily="34" charset="-122"/>
                <a:ea typeface="微软雅黑" panose="020B0503020204020204" pitchFamily="34" charset="-122"/>
              </a:rPr>
              <a:t>GBase</a:t>
            </a:r>
            <a:r>
              <a:rPr lang="zh-CN" altLang="en-US" dirty="0">
                <a:solidFill>
                  <a:srgbClr val="FF0000"/>
                </a:solidFill>
                <a:latin typeface="微软雅黑" panose="020B0503020204020204" pitchFamily="34" charset="-122"/>
                <a:ea typeface="微软雅黑" panose="020B0503020204020204" pitchFamily="34" charset="-122"/>
              </a:rPr>
              <a:t>、科蓝软件 </a:t>
            </a:r>
            <a:r>
              <a:rPr lang="en-US" altLang="zh-CN" dirty="0">
                <a:solidFill>
                  <a:srgbClr val="FF0000"/>
                </a:solidFill>
                <a:latin typeface="微软雅黑" panose="020B0503020204020204" pitchFamily="34" charset="-122"/>
                <a:ea typeface="微软雅黑" panose="020B0503020204020204" pitchFamily="34" charset="-122"/>
              </a:rPr>
              <a:t>Goldilocks</a:t>
            </a:r>
            <a:r>
              <a:rPr lang="zh-CN" altLang="en-US" dirty="0">
                <a:solidFill>
                  <a:srgbClr val="FF0000"/>
                </a:solidFill>
                <a:latin typeface="微软雅黑" panose="020B0503020204020204" pitchFamily="34" charset="-122"/>
                <a:ea typeface="微软雅黑" panose="020B0503020204020204" pitchFamily="34" charset="-122"/>
              </a:rPr>
              <a:t>、柏睿数据库和阿里 </a:t>
            </a:r>
            <a:r>
              <a:rPr lang="en-US" altLang="zh-CN" dirty="0" err="1">
                <a:solidFill>
                  <a:srgbClr val="FF0000"/>
                </a:solidFill>
                <a:latin typeface="微软雅黑" panose="020B0503020204020204" pitchFamily="34" charset="-122"/>
                <a:ea typeface="微软雅黑" panose="020B0503020204020204" pitchFamily="34" charset="-122"/>
              </a:rPr>
              <a:t>Oceanbase</a:t>
            </a:r>
            <a:r>
              <a:rPr lang="zh-CN" altLang="en-US" dirty="0">
                <a:solidFill>
                  <a:srgbClr val="FF0000"/>
                </a:solidFill>
                <a:latin typeface="微软雅黑" panose="020B0503020204020204" pitchFamily="34" charset="-122"/>
                <a:ea typeface="微软雅黑" panose="020B0503020204020204" pitchFamily="34" charset="-122"/>
              </a:rPr>
              <a:t>、华为 </a:t>
            </a:r>
            <a:r>
              <a:rPr lang="en-US" altLang="zh-CN" dirty="0" err="1">
                <a:solidFill>
                  <a:srgbClr val="FF0000"/>
                </a:solidFill>
                <a:latin typeface="微软雅黑" panose="020B0503020204020204" pitchFamily="34" charset="-122"/>
                <a:ea typeface="微软雅黑" panose="020B0503020204020204" pitchFamily="34" charset="-122"/>
              </a:rPr>
              <a:t>GaussDB</a:t>
            </a:r>
            <a:r>
              <a:rPr lang="zh-CN" altLang="en-US" dirty="0">
                <a:solidFill>
                  <a:srgbClr val="FF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4731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未来</a:t>
            </a:r>
            <a:r>
              <a:rPr lang="en-US" altLang="zh-CN" dirty="0" smtClean="0"/>
              <a:t>——</a:t>
            </a:r>
            <a:r>
              <a:rPr lang="zh-CN" altLang="en-US" dirty="0" smtClean="0"/>
              <a:t>关注领先</a:t>
            </a:r>
            <a:r>
              <a:rPr lang="zh-CN" altLang="en-US" dirty="0"/>
              <a:t>技术</a:t>
            </a:r>
          </a:p>
        </p:txBody>
      </p:sp>
      <p:sp>
        <p:nvSpPr>
          <p:cNvPr id="3" name="内容占位符 2"/>
          <p:cNvSpPr>
            <a:spLocks noGrp="1"/>
          </p:cNvSpPr>
          <p:nvPr>
            <p:ph idx="1"/>
          </p:nvPr>
        </p:nvSpPr>
        <p:spPr/>
        <p:txBody>
          <a:bodyPr>
            <a:normAutofit/>
          </a:bodyPr>
          <a:lstStyle/>
          <a:p>
            <a:r>
              <a:rPr lang="zh-CN" altLang="en-US" sz="3600" i="1" dirty="0">
                <a:solidFill>
                  <a:srgbClr val="00B0F0"/>
                </a:solidFill>
              </a:rPr>
              <a:t>                自信！</a:t>
            </a:r>
            <a:endParaRPr lang="en-US" altLang="zh-CN" sz="3600" i="1" dirty="0">
              <a:solidFill>
                <a:srgbClr val="00B0F0"/>
              </a:solidFill>
            </a:endParaRPr>
          </a:p>
          <a:p>
            <a:r>
              <a:rPr lang="zh-CN" altLang="en-US" sz="3600" i="1" dirty="0">
                <a:solidFill>
                  <a:srgbClr val="00B0F0"/>
                </a:solidFill>
              </a:rPr>
              <a:t>                            自主可控！</a:t>
            </a:r>
            <a:endParaRPr lang="en-US" altLang="zh-CN" sz="3600" i="1" dirty="0">
              <a:solidFill>
                <a:srgbClr val="00B0F0"/>
              </a:solidFill>
            </a:endParaRPr>
          </a:p>
          <a:p>
            <a:r>
              <a:rPr lang="zh-CN" altLang="en-US" sz="3600" i="1" dirty="0">
                <a:solidFill>
                  <a:srgbClr val="00B0F0"/>
                </a:solidFill>
              </a:rPr>
              <a:t>                                          务实！</a:t>
            </a:r>
            <a:endParaRPr lang="en-US" altLang="zh-CN" sz="3600" i="1" dirty="0">
              <a:solidFill>
                <a:srgbClr val="00B0F0"/>
              </a:solidFill>
            </a:endParaRPr>
          </a:p>
          <a:p>
            <a:r>
              <a:rPr lang="zh-CN" altLang="en-US" sz="3600" b="1" dirty="0">
                <a:solidFill>
                  <a:srgbClr val="00B0F0"/>
                </a:solidFill>
              </a:rPr>
              <a:t>发展的理念：</a:t>
            </a:r>
            <a:r>
              <a:rPr lang="zh-CN" altLang="zh-CN" sz="3600" b="1" dirty="0">
                <a:solidFill>
                  <a:srgbClr val="00B0F0"/>
                </a:solidFill>
              </a:rPr>
              <a:t>创新、协调、绿色、开放、共享</a:t>
            </a:r>
            <a:endParaRPr lang="zh-CN" altLang="en-US" sz="3600" i="1" dirty="0">
              <a:solidFill>
                <a:srgbClr val="00B0F0"/>
              </a:solidFill>
            </a:endParaRPr>
          </a:p>
        </p:txBody>
      </p:sp>
      <p:sp>
        <p:nvSpPr>
          <p:cNvPr id="4" name="灯片编号占位符 3"/>
          <p:cNvSpPr>
            <a:spLocks noGrp="1"/>
          </p:cNvSpPr>
          <p:nvPr>
            <p:ph type="sldNum" sz="quarter" idx="12"/>
          </p:nvPr>
        </p:nvSpPr>
        <p:spPr/>
        <p:txBody>
          <a:bodyPr/>
          <a:lstStyle/>
          <a:p>
            <a:fld id="{FC915C1F-EB82-4491-ABED-A4A5245928E2}" type="slidenum">
              <a:rPr lang="zh-CN" altLang="en-US" smtClean="0"/>
              <a:t>45</a:t>
            </a:fld>
            <a:endParaRPr lang="zh-CN" altLang="en-US"/>
          </a:p>
        </p:txBody>
      </p:sp>
    </p:spTree>
    <p:extLst>
      <p:ext uri="{BB962C8B-B14F-4D97-AF65-F5344CB8AC3E}">
        <p14:creationId xmlns:p14="http://schemas.microsoft.com/office/powerpoint/2010/main" val="160348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参考资料</a:t>
            </a:r>
          </a:p>
        </p:txBody>
      </p:sp>
      <p:sp>
        <p:nvSpPr>
          <p:cNvPr id="3" name="内容占位符 2"/>
          <p:cNvSpPr>
            <a:spLocks noGrp="1"/>
          </p:cNvSpPr>
          <p:nvPr>
            <p:ph idx="1"/>
          </p:nvPr>
        </p:nvSpPr>
        <p:spPr/>
        <p:txBody>
          <a:bodyPr>
            <a:normAutofit lnSpcReduction="10000"/>
          </a:bodyPr>
          <a:lstStyle/>
          <a:p>
            <a:r>
              <a:rPr lang="en-US" altLang="zh-CN" dirty="0"/>
              <a:t>2015</a:t>
            </a:r>
            <a:r>
              <a:rPr lang="zh-CN" altLang="en-US" dirty="0"/>
              <a:t>年数据库软件行业分析报告，</a:t>
            </a:r>
            <a:r>
              <a:rPr lang="en-US" altLang="zh-CN" dirty="0">
                <a:hlinkClick r:id="rId2"/>
              </a:rPr>
              <a:t>http://www.doc88.com/p-9149579331604.html</a:t>
            </a:r>
            <a:endParaRPr lang="en-US" altLang="zh-CN" dirty="0"/>
          </a:p>
          <a:p>
            <a:r>
              <a:rPr lang="en-US" altLang="zh-CN" dirty="0"/>
              <a:t>2016</a:t>
            </a:r>
            <a:r>
              <a:rPr lang="zh-CN" altLang="en-US" dirty="0"/>
              <a:t>年数据库系统行业分析报告，</a:t>
            </a:r>
            <a:r>
              <a:rPr lang="en-US" altLang="zh-CN" dirty="0">
                <a:hlinkClick r:id="rId3"/>
              </a:rPr>
              <a:t>http://www.doc88.com/p-6746968664059.html</a:t>
            </a:r>
            <a:endParaRPr lang="en-US" altLang="zh-CN" dirty="0"/>
          </a:p>
          <a:p>
            <a:r>
              <a:rPr lang="zh-CN" altLang="en-US" dirty="0"/>
              <a:t>国产数据库的发展现状，</a:t>
            </a:r>
            <a:r>
              <a:rPr lang="en-US" altLang="zh-CN" dirty="0">
                <a:hlinkClick r:id="rId4"/>
              </a:rPr>
              <a:t>https://wenku.baidu.com/view/cab36bbc76eeaeaad1f330b8.html</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FC915C1F-EB82-4491-ABED-A4A5245928E2}" type="slidenum">
              <a:rPr lang="zh-CN" altLang="en-US" smtClean="0"/>
              <a:t>46</a:t>
            </a:fld>
            <a:endParaRPr lang="zh-CN" altLang="en-US"/>
          </a:p>
        </p:txBody>
      </p:sp>
    </p:spTree>
    <p:extLst>
      <p:ext uri="{BB962C8B-B14F-4D97-AF65-F5344CB8AC3E}">
        <p14:creationId xmlns:p14="http://schemas.microsoft.com/office/powerpoint/2010/main" val="3437375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数据库</a:t>
            </a:r>
            <a:r>
              <a:rPr lang="zh-CN" altLang="en-US" dirty="0"/>
              <a:t>软件产业的起源和发展</a:t>
            </a:r>
          </a:p>
        </p:txBody>
      </p:sp>
      <p:sp>
        <p:nvSpPr>
          <p:cNvPr id="3" name="内容占位符 2"/>
          <p:cNvSpPr>
            <a:spLocks noGrp="1"/>
          </p:cNvSpPr>
          <p:nvPr>
            <p:ph idx="1"/>
          </p:nvPr>
        </p:nvSpPr>
        <p:spPr>
          <a:xfrm>
            <a:off x="1097280" y="1845733"/>
            <a:ext cx="10058400" cy="4503695"/>
          </a:xfrm>
        </p:spPr>
        <p:txBody>
          <a:bodyPr>
            <a:normAutofit fontScale="85000" lnSpcReduction="20000"/>
          </a:bodyPr>
          <a:lstStyle/>
          <a:p>
            <a:r>
              <a:rPr lang="zh-CN" altLang="en-US" dirty="0"/>
              <a:t>      </a:t>
            </a:r>
            <a:r>
              <a:rPr lang="zh-CN" altLang="en-US" dirty="0" smtClean="0"/>
              <a:t>数据库产业起步于美国，</a:t>
            </a:r>
            <a:r>
              <a:rPr lang="en-US" altLang="zh-CN" dirty="0" smtClean="0"/>
              <a:t>80</a:t>
            </a:r>
            <a:r>
              <a:rPr lang="zh-CN" altLang="en-US" dirty="0"/>
              <a:t>年代初，英、法、德</a:t>
            </a:r>
            <a:r>
              <a:rPr lang="zh-CN" altLang="en-US" dirty="0" smtClean="0"/>
              <a:t>等西欧国家意识到其重要性</a:t>
            </a:r>
            <a:r>
              <a:rPr lang="zh-CN" altLang="en-US" dirty="0"/>
              <a:t>，开始自主建立数据库产业和联机</a:t>
            </a:r>
            <a:r>
              <a:rPr lang="zh-CN" altLang="en-US" dirty="0" smtClean="0"/>
              <a:t>产业，且后劲十足，主要策略：</a:t>
            </a:r>
            <a:r>
              <a:rPr lang="zh-CN" altLang="en-US" dirty="0" smtClean="0">
                <a:solidFill>
                  <a:srgbClr val="FF0000"/>
                </a:solidFill>
              </a:rPr>
              <a:t>信息</a:t>
            </a:r>
            <a:r>
              <a:rPr lang="zh-CN" altLang="en-US" dirty="0">
                <a:solidFill>
                  <a:srgbClr val="FF0000"/>
                </a:solidFill>
              </a:rPr>
              <a:t>自立</a:t>
            </a:r>
            <a:r>
              <a:rPr lang="zh-CN" altLang="en-US" dirty="0"/>
              <a:t>的</a:t>
            </a:r>
            <a:r>
              <a:rPr lang="zh-CN" altLang="en-US" dirty="0" smtClean="0"/>
              <a:t>战略、</a:t>
            </a:r>
            <a:r>
              <a:rPr lang="zh-CN" altLang="en-US" dirty="0"/>
              <a:t>稳固</a:t>
            </a:r>
            <a:r>
              <a:rPr lang="zh-CN" altLang="en-US" dirty="0"/>
              <a:t>内部的</a:t>
            </a:r>
            <a:r>
              <a:rPr lang="zh-CN" altLang="en-US" dirty="0">
                <a:solidFill>
                  <a:srgbClr val="FF0000"/>
                </a:solidFill>
              </a:rPr>
              <a:t>经营</a:t>
            </a:r>
            <a:r>
              <a:rPr lang="zh-CN" altLang="en-US" dirty="0" smtClean="0">
                <a:solidFill>
                  <a:srgbClr val="FF0000"/>
                </a:solidFill>
              </a:rPr>
              <a:t>策略</a:t>
            </a:r>
            <a:r>
              <a:rPr lang="zh-CN" altLang="en-US" dirty="0" smtClean="0"/>
              <a:t>、</a:t>
            </a:r>
            <a:r>
              <a:rPr lang="zh-CN" altLang="en-US" dirty="0"/>
              <a:t>不断</a:t>
            </a:r>
            <a:r>
              <a:rPr lang="zh-CN" altLang="en-US" dirty="0"/>
              <a:t>完善的</a:t>
            </a:r>
            <a:r>
              <a:rPr lang="zh-CN" altLang="en-US" dirty="0">
                <a:solidFill>
                  <a:srgbClr val="FF0000"/>
                </a:solidFill>
              </a:rPr>
              <a:t>经济技术环境</a:t>
            </a:r>
            <a:r>
              <a:rPr lang="zh-CN" altLang="en-US" dirty="0"/>
              <a:t>（特别是欧洲一体化的进程）</a:t>
            </a:r>
            <a:r>
              <a:rPr lang="zh-CN" altLang="en-US" dirty="0" smtClean="0"/>
              <a:t>。</a:t>
            </a:r>
            <a:endParaRPr lang="en-US" altLang="zh-CN" dirty="0" smtClean="0"/>
          </a:p>
          <a:p>
            <a:pPr>
              <a:lnSpc>
                <a:spcPct val="100000"/>
              </a:lnSpc>
            </a:pPr>
            <a:r>
              <a:rPr lang="zh-CN" altLang="en-US" dirty="0" smtClean="0"/>
              <a:t>    在我国，国家软件振兴扶持环境下，逐步提出了：</a:t>
            </a:r>
            <a:endParaRPr lang="en-US" altLang="zh-CN" dirty="0" smtClean="0"/>
          </a:p>
          <a:p>
            <a:pPr>
              <a:lnSpc>
                <a:spcPct val="100000"/>
              </a:lnSpc>
            </a:pPr>
            <a:r>
              <a:rPr lang="en-US" altLang="zh-CN" dirty="0"/>
              <a:t> </a:t>
            </a:r>
            <a:r>
              <a:rPr lang="en-US" altLang="zh-CN" dirty="0" smtClean="0"/>
              <a:t>       </a:t>
            </a:r>
            <a:r>
              <a:rPr lang="zh-CN" altLang="en-US" dirty="0" smtClean="0"/>
              <a:t>政府</a:t>
            </a:r>
            <a:r>
              <a:rPr lang="zh-CN" altLang="en-US" dirty="0"/>
              <a:t>需求导向</a:t>
            </a:r>
            <a:endParaRPr lang="en-US" altLang="zh-CN" dirty="0"/>
          </a:p>
          <a:p>
            <a:pPr>
              <a:lnSpc>
                <a:spcPct val="100000"/>
              </a:lnSpc>
            </a:pPr>
            <a:r>
              <a:rPr lang="zh-CN" altLang="en-US" dirty="0"/>
              <a:t>    </a:t>
            </a:r>
            <a:r>
              <a:rPr lang="zh-CN" altLang="en-US" dirty="0" smtClean="0"/>
              <a:t>    纵向预研基金（国家</a:t>
            </a:r>
            <a:r>
              <a:rPr lang="zh-CN" altLang="en-US" dirty="0"/>
              <a:t>自然科学</a:t>
            </a:r>
            <a:r>
              <a:rPr lang="zh-CN" altLang="en-US" dirty="0" smtClean="0"/>
              <a:t>基金、省部级自然科学基金、。。。）</a:t>
            </a:r>
            <a:endParaRPr lang="en-US" altLang="zh-CN" dirty="0"/>
          </a:p>
          <a:p>
            <a:pPr>
              <a:lnSpc>
                <a:spcPct val="100000"/>
              </a:lnSpc>
            </a:pPr>
            <a:r>
              <a:rPr lang="en-US" altLang="zh-CN" dirty="0"/>
              <a:t>   </a:t>
            </a:r>
            <a:r>
              <a:rPr lang="en-US" altLang="zh-CN" dirty="0" smtClean="0"/>
              <a:t>     </a:t>
            </a:r>
            <a:r>
              <a:rPr lang="en-US" altLang="zh-CN" dirty="0"/>
              <a:t>863</a:t>
            </a:r>
            <a:r>
              <a:rPr lang="zh-CN" altLang="en-US" dirty="0"/>
              <a:t>计划以及</a:t>
            </a:r>
            <a:r>
              <a:rPr lang="zh-CN" altLang="en-US" dirty="0">
                <a:solidFill>
                  <a:srgbClr val="FF0000"/>
                </a:solidFill>
              </a:rPr>
              <a:t>核高基重大专项</a:t>
            </a:r>
            <a:r>
              <a:rPr lang="zh-CN" altLang="en-US" dirty="0"/>
              <a:t>计划</a:t>
            </a:r>
            <a:endParaRPr lang="en-US" altLang="zh-CN" dirty="0"/>
          </a:p>
          <a:p>
            <a:pPr>
              <a:lnSpc>
                <a:spcPct val="100000"/>
              </a:lnSpc>
            </a:pPr>
            <a:r>
              <a:rPr lang="en-US" altLang="zh-CN" b="1" dirty="0"/>
              <a:t>           </a:t>
            </a:r>
            <a:r>
              <a:rPr lang="en-US" altLang="zh-CN" b="1" dirty="0">
                <a:latin typeface="宋体" panose="02010600030101010101" pitchFamily="2" charset="-122"/>
                <a:ea typeface="宋体" panose="02010600030101010101" pitchFamily="2" charset="-122"/>
              </a:rPr>
              <a:t>↓</a:t>
            </a:r>
            <a:endParaRPr lang="en-US" altLang="zh-CN" b="1" dirty="0"/>
          </a:p>
          <a:p>
            <a:pPr>
              <a:lnSpc>
                <a:spcPct val="100000"/>
              </a:lnSpc>
            </a:pPr>
            <a:r>
              <a:rPr lang="en-US" altLang="zh-CN" dirty="0"/>
              <a:t>    </a:t>
            </a:r>
            <a:r>
              <a:rPr lang="en-US" altLang="zh-CN" dirty="0" smtClean="0"/>
              <a:t>    </a:t>
            </a:r>
            <a:r>
              <a:rPr lang="zh-CN" altLang="en-US" dirty="0" smtClean="0"/>
              <a:t>国产</a:t>
            </a:r>
            <a:r>
              <a:rPr lang="zh-CN" altLang="en-US" dirty="0"/>
              <a:t>数据库软件市场</a:t>
            </a:r>
            <a:r>
              <a:rPr lang="zh-CN" altLang="en-US" dirty="0" smtClean="0"/>
              <a:t>规模快速</a:t>
            </a:r>
            <a:r>
              <a:rPr lang="zh-CN" altLang="en-US" dirty="0"/>
              <a:t>增长！</a:t>
            </a:r>
            <a:endParaRPr lang="zh-CN" altLang="en-US" dirty="0"/>
          </a:p>
        </p:txBody>
      </p:sp>
      <p:sp>
        <p:nvSpPr>
          <p:cNvPr id="4" name="灯片编号占位符 3"/>
          <p:cNvSpPr>
            <a:spLocks noGrp="1"/>
          </p:cNvSpPr>
          <p:nvPr>
            <p:ph type="sldNum" sz="quarter" idx="12"/>
          </p:nvPr>
        </p:nvSpPr>
        <p:spPr/>
        <p:txBody>
          <a:bodyPr/>
          <a:lstStyle/>
          <a:p>
            <a:fld id="{FC915C1F-EB82-4491-ABED-A4A5245928E2}" type="slidenum">
              <a:rPr lang="zh-CN" altLang="en-US" smtClean="0"/>
              <a:t>5</a:t>
            </a:fld>
            <a:endParaRPr lang="zh-CN" altLang="en-US"/>
          </a:p>
        </p:txBody>
      </p:sp>
    </p:spTree>
    <p:extLst>
      <p:ext uri="{BB962C8B-B14F-4D97-AF65-F5344CB8AC3E}">
        <p14:creationId xmlns:p14="http://schemas.microsoft.com/office/powerpoint/2010/main" val="201811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国产数据库软件产业起始</a:t>
            </a:r>
          </a:p>
        </p:txBody>
      </p:sp>
      <p:sp>
        <p:nvSpPr>
          <p:cNvPr id="3" name="内容占位符 2"/>
          <p:cNvSpPr>
            <a:spLocks noGrp="1"/>
          </p:cNvSpPr>
          <p:nvPr>
            <p:ph idx="1"/>
          </p:nvPr>
        </p:nvSpPr>
        <p:spPr/>
        <p:txBody>
          <a:bodyPr>
            <a:normAutofit fontScale="85000" lnSpcReduction="20000"/>
          </a:bodyPr>
          <a:lstStyle/>
          <a:p>
            <a:pPr>
              <a:lnSpc>
                <a:spcPct val="125000"/>
              </a:lnSpc>
            </a:pPr>
            <a:r>
              <a:rPr lang="zh-CN" altLang="en-US" sz="2800" dirty="0">
                <a:latin typeface="微软雅黑" panose="020B0503020204020204" pitchFamily="34" charset="-122"/>
                <a:ea typeface="微软雅黑" panose="020B0503020204020204" pitchFamily="34" charset="-122"/>
              </a:rPr>
              <a:t>      我国数据库技术的发展起步较晚，类似于计算机技术的发展，大约开始于二十世纪七十年代中期。</a:t>
            </a:r>
            <a:endParaRPr lang="en-US" altLang="zh-CN" sz="2800" dirty="0">
              <a:latin typeface="微软雅黑" panose="020B0503020204020204" pitchFamily="34" charset="-122"/>
              <a:ea typeface="微软雅黑" panose="020B0503020204020204" pitchFamily="34" charset="-122"/>
            </a:endParaRPr>
          </a:p>
          <a:p>
            <a:pPr>
              <a:lnSpc>
                <a:spcPct val="125000"/>
              </a:lnSpc>
            </a:pPr>
            <a:r>
              <a:rPr lang="en-US" altLang="zh-CN" dirty="0">
                <a:latin typeface="华文行楷" panose="02010800040101010101" pitchFamily="2" charset="-122"/>
                <a:ea typeface="华文行楷" panose="02010800040101010101" pitchFamily="2" charset="-122"/>
              </a:rPr>
              <a:t>      </a:t>
            </a:r>
            <a:r>
              <a:rPr lang="en-US" altLang="zh-CN" dirty="0">
                <a:solidFill>
                  <a:srgbClr val="FF0000"/>
                </a:solidFill>
                <a:latin typeface="华文仿宋" panose="02010600040101010101" pitchFamily="2" charset="-122"/>
                <a:ea typeface="华文仿宋" panose="02010600040101010101" pitchFamily="2" charset="-122"/>
              </a:rPr>
              <a:t>1977</a:t>
            </a:r>
            <a:r>
              <a:rPr lang="zh-CN" altLang="en-US" dirty="0">
                <a:solidFill>
                  <a:srgbClr val="FF0000"/>
                </a:solidFill>
                <a:latin typeface="华文仿宋" panose="02010600040101010101" pitchFamily="2" charset="-122"/>
                <a:ea typeface="华文仿宋" panose="02010600040101010101" pitchFamily="2" charset="-122"/>
              </a:rPr>
              <a:t>年</a:t>
            </a:r>
            <a:r>
              <a:rPr lang="en-US" altLang="zh-CN" dirty="0">
                <a:latin typeface="华文仿宋" panose="02010600040101010101" pitchFamily="2" charset="-122"/>
                <a:ea typeface="华文仿宋" panose="02010600040101010101" pitchFamily="2" charset="-122"/>
              </a:rPr>
              <a:t>11</a:t>
            </a:r>
            <a:r>
              <a:rPr lang="zh-CN" altLang="en-US" dirty="0">
                <a:latin typeface="华文仿宋" panose="02010600040101010101" pitchFamily="2" charset="-122"/>
                <a:ea typeface="华文仿宋" panose="02010600040101010101" pitchFamily="2" charset="-122"/>
              </a:rPr>
              <a:t>月，中国科技大学在黄山主办了</a:t>
            </a:r>
            <a:r>
              <a:rPr lang="zh-CN" altLang="en-US" dirty="0">
                <a:solidFill>
                  <a:srgbClr val="FF0000"/>
                </a:solidFill>
                <a:latin typeface="华文仿宋" panose="02010600040101010101" pitchFamily="2" charset="-122"/>
                <a:ea typeface="华文仿宋" panose="02010600040101010101" pitchFamily="2" charset="-122"/>
              </a:rPr>
              <a:t>第一次数据库技术研讨会</a:t>
            </a:r>
            <a:r>
              <a:rPr lang="zh-CN" altLang="en-US" dirty="0">
                <a:latin typeface="华文仿宋" panose="02010600040101010101" pitchFamily="2" charset="-122"/>
                <a:ea typeface="华文仿宋" panose="02010600040101010101" pitchFamily="2" charset="-122"/>
              </a:rPr>
              <a:t>，标志着中国数据库软件产业进入了</a:t>
            </a:r>
            <a:r>
              <a:rPr lang="zh-CN" altLang="en-US" dirty="0">
                <a:solidFill>
                  <a:srgbClr val="FF0000"/>
                </a:solidFill>
                <a:latin typeface="华文仿宋" panose="02010600040101010101" pitchFamily="2" charset="-122"/>
                <a:ea typeface="华文仿宋" panose="02010600040101010101" pitchFamily="2" charset="-122"/>
              </a:rPr>
              <a:t>技术跟踪期</a:t>
            </a:r>
            <a:r>
              <a:rPr lang="zh-CN" altLang="en-US" dirty="0">
                <a:latin typeface="华文仿宋" panose="02010600040101010101" pitchFamily="2" charset="-122"/>
                <a:ea typeface="华文仿宋" panose="02010600040101010101" pitchFamily="2" charset="-122"/>
              </a:rPr>
              <a:t>，其后经历了三十多年的发展，中国国产数据库软件产业相继经历了</a:t>
            </a:r>
            <a:endParaRPr lang="en-US" altLang="zh-CN" dirty="0">
              <a:latin typeface="华文仿宋" panose="02010600040101010101" pitchFamily="2" charset="-122"/>
              <a:ea typeface="华文仿宋" panose="02010600040101010101" pitchFamily="2" charset="-122"/>
            </a:endParaRPr>
          </a:p>
          <a:p>
            <a:pPr>
              <a:lnSpc>
                <a:spcPct val="125000"/>
              </a:lnSpc>
            </a:pPr>
            <a:r>
              <a:rPr lang="en-US" altLang="zh-CN" dirty="0">
                <a:solidFill>
                  <a:srgbClr val="FF0000"/>
                </a:solidFill>
                <a:latin typeface="华文仿宋" panose="02010600040101010101" pitchFamily="2" charset="-122"/>
                <a:ea typeface="华文仿宋" panose="02010600040101010101" pitchFamily="2" charset="-122"/>
              </a:rPr>
              <a:t>              </a:t>
            </a:r>
            <a:r>
              <a:rPr lang="zh-CN" altLang="en-US" dirty="0">
                <a:solidFill>
                  <a:srgbClr val="FF0000"/>
                </a:solidFill>
                <a:latin typeface="华文仿宋" panose="02010600040101010101" pitchFamily="2" charset="-122"/>
                <a:ea typeface="华文仿宋" panose="02010600040101010101" pitchFamily="2" charset="-122"/>
              </a:rPr>
              <a:t>强势垄断期</a:t>
            </a:r>
            <a:r>
              <a:rPr lang="zh-CN" altLang="en-US" dirty="0">
                <a:latin typeface="华文仿宋" panose="02010600040101010101" pitchFamily="2" charset="-122"/>
                <a:ea typeface="华文仿宋" panose="02010600040101010101" pitchFamily="2" charset="-122"/>
              </a:rPr>
              <a:t>、</a:t>
            </a:r>
            <a:endParaRPr lang="en-US" altLang="zh-CN" dirty="0">
              <a:latin typeface="华文仿宋" panose="02010600040101010101" pitchFamily="2" charset="-122"/>
              <a:ea typeface="华文仿宋" panose="02010600040101010101" pitchFamily="2" charset="-122"/>
            </a:endParaRPr>
          </a:p>
          <a:p>
            <a:pPr>
              <a:lnSpc>
                <a:spcPct val="125000"/>
              </a:lnSpc>
            </a:pPr>
            <a:r>
              <a:rPr lang="zh-CN" altLang="en-US" dirty="0">
                <a:solidFill>
                  <a:srgbClr val="FF0000"/>
                </a:solidFill>
                <a:latin typeface="华文仿宋" panose="02010600040101010101" pitchFamily="2" charset="-122"/>
                <a:ea typeface="华文仿宋" panose="02010600040101010101" pitchFamily="2" charset="-122"/>
              </a:rPr>
              <a:t>                     创新发展期</a:t>
            </a:r>
            <a:r>
              <a:rPr lang="zh-CN" altLang="en-US" dirty="0">
                <a:latin typeface="华文仿宋" panose="02010600040101010101" pitchFamily="2" charset="-122"/>
                <a:ea typeface="华文仿宋" panose="02010600040101010101" pitchFamily="2" charset="-122"/>
              </a:rPr>
              <a:t>，</a:t>
            </a:r>
            <a:endParaRPr lang="en-US" altLang="zh-CN" dirty="0">
              <a:latin typeface="华文仿宋" panose="02010600040101010101" pitchFamily="2" charset="-122"/>
              <a:ea typeface="华文仿宋" panose="02010600040101010101" pitchFamily="2" charset="-122"/>
            </a:endParaRPr>
          </a:p>
          <a:p>
            <a:pPr>
              <a:lnSpc>
                <a:spcPct val="125000"/>
              </a:lnSpc>
            </a:pPr>
            <a:r>
              <a:rPr lang="zh-CN" altLang="en-US" dirty="0">
                <a:latin typeface="华文仿宋" panose="02010600040101010101" pitchFamily="2" charset="-122"/>
                <a:ea typeface="华文仿宋" panose="02010600040101010101" pitchFamily="2" charset="-122"/>
              </a:rPr>
              <a:t>直到进入目前的</a:t>
            </a:r>
            <a:r>
              <a:rPr lang="zh-CN" altLang="en-US" dirty="0">
                <a:solidFill>
                  <a:srgbClr val="FF0000"/>
                </a:solidFill>
                <a:latin typeface="华文仿宋" panose="02010600040101010101" pitchFamily="2" charset="-122"/>
                <a:ea typeface="华文仿宋" panose="02010600040101010101" pitchFamily="2" charset="-122"/>
              </a:rPr>
              <a:t>产品成熟期</a:t>
            </a:r>
            <a:r>
              <a:rPr lang="zh-CN" altLang="en-US" dirty="0">
                <a:latin typeface="华文仿宋" panose="02010600040101010101" pitchFamily="2" charset="-122"/>
                <a:ea typeface="华文仿宋" panose="02010600040101010101" pitchFamily="2" charset="-122"/>
              </a:rPr>
              <a:t>。</a:t>
            </a:r>
            <a:endParaRPr lang="zh-CN" altLang="en-US" sz="2800" dirty="0">
              <a:latin typeface="华文仿宋" panose="02010600040101010101" pitchFamily="2" charset="-122"/>
              <a:ea typeface="华文仿宋" panose="02010600040101010101" pitchFamily="2" charset="-122"/>
            </a:endParaRPr>
          </a:p>
        </p:txBody>
      </p:sp>
      <p:sp>
        <p:nvSpPr>
          <p:cNvPr id="4" name="灯片编号占位符 3"/>
          <p:cNvSpPr>
            <a:spLocks noGrp="1"/>
          </p:cNvSpPr>
          <p:nvPr>
            <p:ph type="sldNum" sz="quarter" idx="12"/>
          </p:nvPr>
        </p:nvSpPr>
        <p:spPr/>
        <p:txBody>
          <a:bodyPr/>
          <a:lstStyle/>
          <a:p>
            <a:fld id="{FC915C1F-EB82-4491-ABED-A4A5245928E2}" type="slidenum">
              <a:rPr lang="zh-CN" altLang="en-US" smtClean="0"/>
              <a:t>6</a:t>
            </a:fld>
            <a:endParaRPr lang="zh-CN" altLang="en-US"/>
          </a:p>
        </p:txBody>
      </p:sp>
      <p:sp>
        <p:nvSpPr>
          <p:cNvPr id="5" name="圆角矩形标注 4">
            <a:extLst>
              <a:ext uri="{FF2B5EF4-FFF2-40B4-BE49-F238E27FC236}">
                <a16:creationId xmlns:a16="http://schemas.microsoft.com/office/drawing/2014/main" id="{D13B3C65-5A6B-42FA-B1EE-4317E123C8E0}"/>
              </a:ext>
            </a:extLst>
          </p:cNvPr>
          <p:cNvSpPr/>
          <p:nvPr/>
        </p:nvSpPr>
        <p:spPr>
          <a:xfrm>
            <a:off x="5290458" y="4008664"/>
            <a:ext cx="6351814" cy="1232807"/>
          </a:xfrm>
          <a:prstGeom prst="wedgeRoundRectCallout">
            <a:avLst>
              <a:gd name="adj1" fmla="val -68235"/>
              <a:gd name="adj2" fmla="val -27716"/>
              <a:gd name="adj3" fmla="val 1666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1"/>
                </a:solidFill>
                <a:latin typeface="微软雅黑" panose="020B0503020204020204" pitchFamily="34" charset="-122"/>
                <a:ea typeface="微软雅黑" panose="020B0503020204020204" pitchFamily="34" charset="-122"/>
              </a:rPr>
              <a:t>2013</a:t>
            </a:r>
            <a:r>
              <a:rPr lang="zh-CN" altLang="en-US" sz="2000" dirty="0">
                <a:solidFill>
                  <a:schemeClr val="bg1"/>
                </a:solidFill>
                <a:latin typeface="微软雅黑" panose="020B0503020204020204" pitchFamily="34" charset="-122"/>
                <a:ea typeface="微软雅黑" panose="020B0503020204020204" pitchFamily="34" charset="-122"/>
              </a:rPr>
              <a:t>年底，</a:t>
            </a:r>
            <a:r>
              <a:rPr lang="en-US" altLang="zh-CN" sz="2000" dirty="0">
                <a:solidFill>
                  <a:schemeClr val="bg1"/>
                </a:solidFill>
                <a:latin typeface="微软雅黑" panose="020B0503020204020204" pitchFamily="34" charset="-122"/>
                <a:ea typeface="微软雅黑" panose="020B0503020204020204" pitchFamily="34" charset="-122"/>
              </a:rPr>
              <a:t>Oracle</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IBM</a:t>
            </a:r>
            <a:r>
              <a:rPr lang="zh-CN" altLang="en-US" sz="2000" dirty="0">
                <a:solidFill>
                  <a:schemeClr val="bg1"/>
                </a:solidFill>
                <a:latin typeface="微软雅黑" panose="020B0503020204020204" pitchFamily="34" charset="-122"/>
                <a:ea typeface="微软雅黑" panose="020B0503020204020204" pitchFamily="34" charset="-122"/>
              </a:rPr>
              <a:t>、微软、</a:t>
            </a:r>
            <a:r>
              <a:rPr lang="en-US" altLang="zh-CN" sz="2000" dirty="0">
                <a:solidFill>
                  <a:schemeClr val="bg1"/>
                </a:solidFill>
                <a:latin typeface="微软雅黑" panose="020B0503020204020204" pitchFamily="34" charset="-122"/>
                <a:ea typeface="微软雅黑" panose="020B0503020204020204" pitchFamily="34" charset="-122"/>
              </a:rPr>
              <a:t>SAP</a:t>
            </a:r>
            <a:r>
              <a:rPr lang="zh-CN" altLang="en-US" sz="2000" dirty="0">
                <a:solidFill>
                  <a:schemeClr val="bg1"/>
                </a:solidFill>
                <a:latin typeface="微软雅黑" panose="020B0503020204020204" pitchFamily="34" charset="-122"/>
                <a:ea typeface="微软雅黑" panose="020B0503020204020204" pitchFamily="34" charset="-122"/>
              </a:rPr>
              <a:t>所占份额分别为</a:t>
            </a:r>
            <a:r>
              <a:rPr lang="en-US" altLang="zh-CN" sz="2000" dirty="0">
                <a:solidFill>
                  <a:schemeClr val="bg1"/>
                </a:solidFill>
                <a:latin typeface="微软雅黑" panose="020B0503020204020204" pitchFamily="34" charset="-122"/>
                <a:ea typeface="微软雅黑" panose="020B0503020204020204" pitchFamily="34" charset="-122"/>
              </a:rPr>
              <a:t>26.8%</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23.1%</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18.3%</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6%</a:t>
            </a:r>
            <a:r>
              <a:rPr lang="zh-CN" altLang="en-US" sz="2000" dirty="0">
                <a:solidFill>
                  <a:schemeClr val="bg1"/>
                </a:solidFill>
                <a:latin typeface="微软雅黑" panose="020B0503020204020204" pitchFamily="34" charset="-122"/>
                <a:ea typeface="微软雅黑" panose="020B0503020204020204" pitchFamily="34" charset="-122"/>
              </a:rPr>
              <a:t>，国外品牌所占份额超过七成。</a:t>
            </a:r>
          </a:p>
        </p:txBody>
      </p:sp>
    </p:spTree>
    <p:extLst>
      <p:ext uri="{BB962C8B-B14F-4D97-AF65-F5344CB8AC3E}">
        <p14:creationId xmlns:p14="http://schemas.microsoft.com/office/powerpoint/2010/main" val="175788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286604"/>
            <a:ext cx="10058400" cy="920028"/>
          </a:xfrm>
        </p:spPr>
        <p:txBody>
          <a:bodyPr/>
          <a:lstStyle/>
          <a:p>
            <a:r>
              <a:rPr lang="zh-CN" altLang="en-US" dirty="0"/>
              <a:t>中国数据库软件发展历程</a:t>
            </a:r>
          </a:p>
        </p:txBody>
      </p:sp>
      <p:pic>
        <p:nvPicPr>
          <p:cNvPr id="6" name="内容占位符 5"/>
          <p:cNvPicPr>
            <a:picLocks noGrp="1" noChangeAspect="1"/>
          </p:cNvPicPr>
          <p:nvPr>
            <p:ph idx="1"/>
          </p:nvPr>
        </p:nvPicPr>
        <p:blipFill>
          <a:blip r:embed="rId2"/>
          <a:stretch>
            <a:fillRect/>
          </a:stretch>
        </p:blipFill>
        <p:spPr>
          <a:xfrm>
            <a:off x="965304" y="1350861"/>
            <a:ext cx="10190376" cy="4992789"/>
          </a:xfrm>
          <a:prstGeom prst="rect">
            <a:avLst/>
          </a:prstGeom>
        </p:spPr>
      </p:pic>
      <p:sp>
        <p:nvSpPr>
          <p:cNvPr id="3" name="灯片编号占位符 2"/>
          <p:cNvSpPr>
            <a:spLocks noGrp="1"/>
          </p:cNvSpPr>
          <p:nvPr>
            <p:ph type="sldNum" sz="quarter" idx="12"/>
          </p:nvPr>
        </p:nvSpPr>
        <p:spPr/>
        <p:txBody>
          <a:bodyPr/>
          <a:lstStyle/>
          <a:p>
            <a:fld id="{FC915C1F-EB82-4491-ABED-A4A5245928E2}" type="slidenum">
              <a:rPr lang="zh-CN" altLang="en-US" smtClean="0"/>
              <a:t>7</a:t>
            </a:fld>
            <a:endParaRPr lang="zh-CN" altLang="en-US"/>
          </a:p>
        </p:txBody>
      </p:sp>
      <p:sp>
        <p:nvSpPr>
          <p:cNvPr id="4" name="椭圆 3">
            <a:extLst>
              <a:ext uri="{FF2B5EF4-FFF2-40B4-BE49-F238E27FC236}">
                <a16:creationId xmlns:a16="http://schemas.microsoft.com/office/drawing/2014/main" id="{D464C1FA-FABA-4EC0-A036-3E2FDA1CB557}"/>
              </a:ext>
            </a:extLst>
          </p:cNvPr>
          <p:cNvSpPr/>
          <p:nvPr/>
        </p:nvSpPr>
        <p:spPr>
          <a:xfrm>
            <a:off x="4407613" y="3893906"/>
            <a:ext cx="1366463" cy="770561"/>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044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国内数据库行业发展特点</a:t>
            </a:r>
          </a:p>
        </p:txBody>
      </p:sp>
      <p:sp>
        <p:nvSpPr>
          <p:cNvPr id="3" name="内容占位符 2"/>
          <p:cNvSpPr>
            <a:spLocks noGrp="1"/>
          </p:cNvSpPr>
          <p:nvPr>
            <p:ph idx="1"/>
          </p:nvPr>
        </p:nvSpPr>
        <p:spPr/>
        <p:txBody>
          <a:bodyPr>
            <a:normAutofit fontScale="92500" lnSpcReduction="20000"/>
          </a:bodyPr>
          <a:lstStyle/>
          <a:p>
            <a:r>
              <a:rPr lang="zh-CN" altLang="en-US" dirty="0"/>
              <a:t>（</a:t>
            </a:r>
            <a:r>
              <a:rPr lang="en-US" altLang="zh-CN" dirty="0"/>
              <a:t>1</a:t>
            </a:r>
            <a:r>
              <a:rPr lang="zh-CN" altLang="en-US" dirty="0"/>
              <a:t>）逐渐成熟并和</a:t>
            </a:r>
            <a:r>
              <a:rPr lang="zh-CN" altLang="en-US" dirty="0">
                <a:solidFill>
                  <a:srgbClr val="FF0000"/>
                </a:solidFill>
              </a:rPr>
              <a:t>中间件、操作系统、系统集成</a:t>
            </a:r>
            <a:r>
              <a:rPr lang="zh-CN" altLang="en-US" dirty="0"/>
              <a:t>等多个层面形成了</a:t>
            </a:r>
            <a:r>
              <a:rPr lang="zh-CN" altLang="en-US" dirty="0">
                <a:solidFill>
                  <a:srgbClr val="FF0000"/>
                </a:solidFill>
              </a:rPr>
              <a:t>基础软件产业链</a:t>
            </a:r>
            <a:r>
              <a:rPr lang="zh-CN" altLang="en-US" dirty="0"/>
              <a:t>。</a:t>
            </a:r>
            <a:endParaRPr lang="en-US" altLang="zh-CN" dirty="0"/>
          </a:p>
          <a:p>
            <a:r>
              <a:rPr lang="zh-CN" altLang="en-US" dirty="0"/>
              <a:t>（</a:t>
            </a:r>
            <a:r>
              <a:rPr lang="en-US" altLang="zh-CN" dirty="0"/>
              <a:t>2</a:t>
            </a:r>
            <a:r>
              <a:rPr lang="zh-CN" altLang="en-US" dirty="0"/>
              <a:t>）</a:t>
            </a:r>
            <a:r>
              <a:rPr lang="zh-CN" altLang="en-US" dirty="0">
                <a:solidFill>
                  <a:schemeClr val="tx1"/>
                </a:solidFill>
              </a:rPr>
              <a:t>国家推进</a:t>
            </a:r>
            <a:r>
              <a:rPr lang="zh-CN" altLang="en-US" dirty="0">
                <a:solidFill>
                  <a:srgbClr val="FF0000"/>
                </a:solidFill>
              </a:rPr>
              <a:t>基础信息库</a:t>
            </a:r>
            <a:r>
              <a:rPr lang="zh-CN" altLang="en-US" dirty="0"/>
              <a:t>建设，各个部委和地方政府推进农业、税收、工商等</a:t>
            </a:r>
            <a:r>
              <a:rPr lang="zh-CN" altLang="en-US" dirty="0">
                <a:solidFill>
                  <a:srgbClr val="FF0000"/>
                </a:solidFill>
              </a:rPr>
              <a:t>专题数据库</a:t>
            </a:r>
            <a:r>
              <a:rPr lang="zh-CN" altLang="en-US" dirty="0"/>
              <a:t>建设，深入发展带动市场快速增长。</a:t>
            </a:r>
            <a:endParaRPr lang="en-US" altLang="zh-CN" dirty="0"/>
          </a:p>
          <a:p>
            <a:r>
              <a:rPr lang="zh-CN" altLang="en-US" dirty="0"/>
              <a:t>（</a:t>
            </a:r>
            <a:r>
              <a:rPr lang="en-US" altLang="zh-CN" dirty="0"/>
              <a:t>3</a:t>
            </a:r>
            <a:r>
              <a:rPr lang="zh-CN" altLang="en-US" dirty="0"/>
              <a:t>）大型数据库软件在“大数据”和云计算对数据库软件的性能提出了更高的要求。国家部委电子政务推动建设</a:t>
            </a:r>
            <a:r>
              <a:rPr lang="zh-CN" altLang="en-US" dirty="0">
                <a:solidFill>
                  <a:srgbClr val="FF0000"/>
                </a:solidFill>
              </a:rPr>
              <a:t>数据库云</a:t>
            </a:r>
            <a:r>
              <a:rPr lang="zh-CN" altLang="en-US" dirty="0"/>
              <a:t>，城市开展地方电子政务</a:t>
            </a:r>
            <a:r>
              <a:rPr lang="zh-CN" altLang="en-US" dirty="0">
                <a:solidFill>
                  <a:srgbClr val="FF0000"/>
                </a:solidFill>
              </a:rPr>
              <a:t>数据大集中</a:t>
            </a:r>
            <a:r>
              <a:rPr lang="zh-CN" altLang="en-US" dirty="0"/>
              <a:t>。“一体化”建设彻底及解决系统重复建设、数据重复采集的问题。</a:t>
            </a:r>
          </a:p>
          <a:p>
            <a:pPr marL="0" indent="0">
              <a:buNone/>
            </a:pPr>
            <a:endParaRPr lang="zh-CN" altLang="en-US" dirty="0"/>
          </a:p>
        </p:txBody>
      </p:sp>
      <p:sp>
        <p:nvSpPr>
          <p:cNvPr id="4" name="灯片编号占位符 3"/>
          <p:cNvSpPr>
            <a:spLocks noGrp="1"/>
          </p:cNvSpPr>
          <p:nvPr>
            <p:ph type="sldNum" sz="quarter" idx="12"/>
          </p:nvPr>
        </p:nvSpPr>
        <p:spPr/>
        <p:txBody>
          <a:bodyPr/>
          <a:lstStyle/>
          <a:p>
            <a:fld id="{FC915C1F-EB82-4491-ABED-A4A5245928E2}" type="slidenum">
              <a:rPr lang="zh-CN" altLang="en-US" smtClean="0"/>
              <a:t>8</a:t>
            </a:fld>
            <a:endParaRPr lang="zh-CN" altLang="en-US"/>
          </a:p>
        </p:txBody>
      </p:sp>
    </p:spTree>
    <p:extLst>
      <p:ext uri="{BB962C8B-B14F-4D97-AF65-F5344CB8AC3E}">
        <p14:creationId xmlns:p14="http://schemas.microsoft.com/office/powerpoint/2010/main" val="122947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行业壁垒</a:t>
            </a:r>
          </a:p>
        </p:txBody>
      </p:sp>
      <p:sp>
        <p:nvSpPr>
          <p:cNvPr id="3" name="内容占位符 2"/>
          <p:cNvSpPr>
            <a:spLocks noGrp="1"/>
          </p:cNvSpPr>
          <p:nvPr>
            <p:ph idx="1"/>
          </p:nvPr>
        </p:nvSpPr>
        <p:spPr/>
        <p:txBody>
          <a:bodyPr>
            <a:normAutofit/>
          </a:bodyPr>
          <a:lstStyle/>
          <a:p>
            <a:r>
              <a:rPr lang="en-US" altLang="zh-CN" sz="2400" dirty="0"/>
              <a:t>1</a:t>
            </a:r>
            <a:r>
              <a:rPr lang="zh-CN" altLang="en-US" sz="2400" dirty="0"/>
              <a:t>、技术开发周期和成熟期相对较长</a:t>
            </a:r>
            <a:endParaRPr lang="en-US" altLang="zh-CN" sz="2400" dirty="0"/>
          </a:p>
          <a:p>
            <a:r>
              <a:rPr lang="en-US" altLang="zh-CN" sz="2400" dirty="0"/>
              <a:t>2</a:t>
            </a:r>
            <a:r>
              <a:rPr lang="zh-CN" altLang="en-US" sz="2400" dirty="0"/>
              <a:t>、客户转换成本高，需要较长的市场推广和技术服务才能形成稳定和规模化的客户群</a:t>
            </a:r>
            <a:endParaRPr lang="en-US" altLang="zh-CN" sz="2400" dirty="0"/>
          </a:p>
          <a:p>
            <a:r>
              <a:rPr lang="en-US" altLang="zh-CN" sz="2400" dirty="0"/>
              <a:t>3</a:t>
            </a:r>
            <a:r>
              <a:rPr lang="zh-CN" altLang="en-US" sz="2400" dirty="0"/>
              <a:t>、专业技术人员缺乏，包括设计、实施、运维、技术服务</a:t>
            </a:r>
            <a:endParaRPr lang="en-US" altLang="zh-CN" sz="2400" dirty="0"/>
          </a:p>
          <a:p>
            <a:r>
              <a:rPr lang="en-US" altLang="zh-CN" sz="2400" dirty="0"/>
              <a:t>4</a:t>
            </a:r>
            <a:r>
              <a:rPr lang="zh-CN" altLang="en-US" sz="2400" dirty="0"/>
              <a:t>、品牌认知成本高</a:t>
            </a:r>
            <a:endParaRPr lang="en-US" altLang="zh-CN" sz="2400" dirty="0"/>
          </a:p>
          <a:p>
            <a:r>
              <a:rPr lang="zh-CN" altLang="en-US" sz="2400" b="1" dirty="0">
                <a:solidFill>
                  <a:srgbClr val="FF0000"/>
                </a:solidFill>
              </a:rPr>
              <a:t>需要建设中国自己的数据库研发人才</a:t>
            </a:r>
            <a:r>
              <a:rPr lang="zh-CN" altLang="en-US" sz="2400" b="1" dirty="0" smtClean="0">
                <a:solidFill>
                  <a:srgbClr val="FF0000"/>
                </a:solidFill>
              </a:rPr>
              <a:t>队伍，竖立产品生态文化</a:t>
            </a:r>
            <a:endParaRPr lang="zh-CN" altLang="en-US" sz="2400" b="1" dirty="0">
              <a:solidFill>
                <a:srgbClr val="FF0000"/>
              </a:solidFill>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915C1F-EB82-4491-ABED-A4A5245928E2}" type="slidenum">
              <a:rPr kumimoji="0" lang="zh-CN" altLang="en-US" sz="1050" b="0" i="0" u="none" strike="noStrike" kern="1200" cap="none" spc="0" normalizeH="0" baseline="0" noProof="0" smtClean="0">
                <a:ln>
                  <a:noFill/>
                </a:ln>
                <a:solidFill>
                  <a:srgbClr val="FFFFFF"/>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05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28166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290,&quot;width&quot;:3732.500787401574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190163_4*q_h_i*1_3_4"/>
  <p:tag name="KSO_WM_TEMPLATE_CATEGORY" val="diagram"/>
  <p:tag name="KSO_WM_TEMPLATE_INDEX" val="2019016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4"/>
  <p:tag name="KSO_WM_UNIT_ID" val="diagram20190163_4*q_h_i*1_4_4"/>
  <p:tag name="KSO_WM_TEMPLATE_CATEGORY" val="diagram"/>
  <p:tag name="KSO_WM_TEMPLATE_INDEX" val="20190163"/>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90163_4*q_h_i*1_1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90163_4*q_h_i*1_2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190163_4*q_h_i*1_3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3"/>
  <p:tag name="KSO_WM_UNIT_ID" val="diagram20190163_4*q_h_i*1_4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3"/>
  <p:tag name="KSO_WM_UNIT_ID" val="diagram20190163_4*q_h_i*1_5_3"/>
  <p:tag name="KSO_WM_TEMPLATE_CATEGORY" val="diagram"/>
  <p:tag name="KSO_WM_TEMPLATE_INDEX" val="20190163"/>
  <p:tag name="KSO_WM_UNIT_LAYERLEVEL" val="1_1_1"/>
  <p:tag name="KSO_WM_TAG_VERSION" val="1.0"/>
  <p:tag name="KSO_WM_BEAUTIFY_FLAG" val="#wm#"/>
  <p:tag name="KSO_WM_UNIT_FILL_FORE_SCHEMECOLOR_INDEX" val="14"/>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0163_4*q_i*1_1"/>
  <p:tag name="KSO_WM_TEMPLATE_CATEGORY" val="diagram"/>
  <p:tag name="KSO_WM_TEMPLATE_INDEX" val="2019016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90163_4*q_i*1_2"/>
  <p:tag name="KSO_WM_TEMPLATE_CATEGORY" val="diagram"/>
  <p:tag name="KSO_WM_TEMPLATE_INDEX" val="20190163"/>
  <p:tag name="KSO_WM_UNIT_LAYERLEVEL" val="1_1"/>
  <p:tag name="KSO_WM_TAG_VERSION" val="1.0"/>
  <p:tag name="KSO_WM_BEAUTIFY_FLAG" val="#wm#"/>
  <p:tag name="KSO_WM_UNIT_TEXT_FILL_FORE_SCHEMECOLOR_INDEX" val="13"/>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0163_4*q_h_i*1_1_2"/>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77.5007874015746,&quot;width&quot;:373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2"/>
  <p:tag name="KSO_WM_UNIT_ID" val="diagram20190163_4*q_h_i*1_5_2"/>
  <p:tag name="KSO_WM_TEMPLATE_CATEGORY" val="diagram"/>
  <p:tag name="KSO_WM_TEMPLATE_INDEX" val="20190163"/>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0163_4*q_h_i*1_2_2"/>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2"/>
  <p:tag name="KSO_WM_UNIT_ID" val="diagram20190163_4*q_h_i*1_4_2"/>
  <p:tag name="KSO_WM_TEMPLATE_CATEGORY" val="diagram"/>
  <p:tag name="KSO_WM_TEMPLATE_INDEX" val="20190163"/>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90163_4*q_h_i*1_3_2"/>
  <p:tag name="KSO_WM_TEMPLATE_CATEGORY" val="diagram"/>
  <p:tag name="KSO_WM_TEMPLATE_INDEX" val="20190163"/>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0163_4*q_h_i*1_1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0163_4*q_h_i*1_2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190163_4*q_h_i*1_3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4_1"/>
  <p:tag name="KSO_WM_UNIT_ID" val="diagram20190163_4*q_h_i*1_4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1"/>
  <p:tag name="KSO_WM_UNIT_ID" val="diagram20190163_4*q_h_i*1_5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0163_4*q_h_a*1_1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120,&quot;width&quot;:18630}"/>
</p:tagLst>
</file>

<file path=ppt/tags/tag3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5_1"/>
  <p:tag name="KSO_WM_UNIT_ID" val="diagram20190163_4*q_h_a*1_5_1"/>
  <p:tag name="KSO_WM_TEMPLATE_CATEGORY" val="diagram"/>
  <p:tag name="KSO_WM_TEMPLATE_INDEX" val="20190163"/>
  <p:tag name="KSO_WM_UNIT_LAYERLEVEL" val="1_1_1"/>
  <p:tag name="KSO_WM_TAG_VERSION" val="1.0"/>
  <p:tag name="KSO_WM_BEAUTIFY_FLAG" val="#wm#"/>
  <p:tag name="KSO_WM_UNIT_PRESET_TEXT" val="添加标题"/>
  <p:tag name="KSO_WM_UNIT_VALUE" val="11"/>
  <p:tag name="KSO_WM_UNIT_TEXT_FILL_FORE_SCHEMECOLOR_INDEX" val="13"/>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0163_4*q_h_a*1_2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190163_4*q_h_a*1_3_1"/>
  <p:tag name="KSO_WM_TEMPLATE_CATEGORY" val="diagram"/>
  <p:tag name="KSO_WM_TEMPLATE_INDEX" val="20190163"/>
  <p:tag name="KSO_WM_UNIT_LAYERLEVEL" val="1_1_1"/>
  <p:tag name="KSO_WM_TAG_VERSION" val="1.0"/>
  <p:tag name="KSO_WM_BEAUTIFY_FLAG" val="#wm#"/>
  <p:tag name="KSO_WM_UNIT_PRESET_TEXT" val="添加标题"/>
  <p:tag name="KSO_WM_UNIT_VALUE" val="11"/>
  <p:tag name="KSO_WM_UNIT_TEXT_FILL_FORE_SCHEMECOLOR_INDEX" val="13"/>
  <p:tag name="KSO_WM_UNIT_TEXT_FILL_TYPE"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5_1"/>
  <p:tag name="KSO_WM_UNIT_ID" val="diagram20190163_4*q_h_a*1_5_1"/>
  <p:tag name="KSO_WM_TEMPLATE_CATEGORY" val="diagram"/>
  <p:tag name="KSO_WM_TEMPLATE_INDEX" val="20190163"/>
  <p:tag name="KSO_WM_UNIT_LAYERLEVEL" val="1_1_1"/>
  <p:tag name="KSO_WM_TAG_VERSION" val="1.0"/>
  <p:tag name="KSO_WM_BEAUTIFY_FLAG" val="#wm#"/>
  <p:tag name="KSO_WM_UNIT_PRESET_TEXT" val="添加标题"/>
  <p:tag name="KSO_WM_UNIT_VALUE" val="11"/>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REFSHAPE" val="351362764"/>
  <p:tag name="KSO_WM_UNIT_PLACING_PICTURE_USER_VIEWPORT" val="{&quot;height&quot;:12450,&quot;width&quot;:8865}"/>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47.4992125984249,&quot;width&quot;:5605}"/>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00133726-3a9a-4836-850c-0a414db14c5b}"/>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5_4"/>
  <p:tag name="KSO_WM_UNIT_ID" val="diagram20190163_4*q_h_i*1_5_4"/>
  <p:tag name="KSO_WM_TEMPLATE_CATEGORY" val="diagram"/>
  <p:tag name="KSO_WM_TEMPLATE_INDEX" val="20190163"/>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0163_4*q_h_i*1_1_4"/>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0163_4*q_h_i*1_2_4"/>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Retrospect</Template>
  <TotalTime>1182</TotalTime>
  <Words>4453</Words>
  <Application>Microsoft Office PowerPoint</Application>
  <PresentationFormat>宽屏</PresentationFormat>
  <Paragraphs>423</Paragraphs>
  <Slides>46</Slides>
  <Notes>16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46</vt:i4>
      </vt:variant>
    </vt:vector>
  </HeadingPairs>
  <TitlesOfParts>
    <vt:vector size="63" baseType="lpstr">
      <vt:lpstr>-apple-system</vt:lpstr>
      <vt:lpstr>HP Simplified</vt:lpstr>
      <vt:lpstr>黑体</vt:lpstr>
      <vt:lpstr>华文仿宋</vt:lpstr>
      <vt:lpstr>华文行楷</vt:lpstr>
      <vt:lpstr>思源黑体 CN Heavy</vt:lpstr>
      <vt:lpstr>宋体</vt:lpstr>
      <vt:lpstr>微软雅黑</vt:lpstr>
      <vt:lpstr>Arial</vt:lpstr>
      <vt:lpstr>Calibri</vt:lpstr>
      <vt:lpstr>Calibri Light</vt:lpstr>
      <vt:lpstr>Franklin Gothic Medium</vt:lpstr>
      <vt:lpstr>Times New Roman</vt:lpstr>
      <vt:lpstr>Verdana</vt:lpstr>
      <vt:lpstr>Wingdings</vt:lpstr>
      <vt:lpstr>回顾</vt:lpstr>
      <vt:lpstr>Office 主题</vt:lpstr>
      <vt:lpstr>数据库领域 的自主探索与进步</vt:lpstr>
      <vt:lpstr>PowerPoint 演示文稿</vt:lpstr>
      <vt:lpstr>数据的重要性</vt:lpstr>
      <vt:lpstr>数据库软件——“核高基”软件之一</vt:lpstr>
      <vt:lpstr>数据库软件产业的起源和发展</vt:lpstr>
      <vt:lpstr>国产数据库软件产业起始</vt:lpstr>
      <vt:lpstr>中国数据库软件发展历程</vt:lpstr>
      <vt:lpstr>国内数据库行业发展特点</vt:lpstr>
      <vt:lpstr>行业壁垒</vt:lpstr>
      <vt:lpstr>PowerPoint 演示文稿</vt:lpstr>
      <vt:lpstr>国产数据库主要厂商——自主可控</vt:lpstr>
      <vt:lpstr>发展与挑战</vt:lpstr>
      <vt:lpstr>聚焦国内 企业</vt:lpstr>
      <vt:lpstr>从华中大走向全国</vt:lpstr>
      <vt:lpstr>市场影响</vt:lpstr>
      <vt:lpstr>独立研发的技术路线</vt:lpstr>
      <vt:lpstr>PowerPoint 演示文稿</vt:lpstr>
      <vt:lpstr>达梦系列产品</vt:lpstr>
      <vt:lpstr>PowerPoint 演示文稿</vt:lpstr>
      <vt:lpstr>PowerPoint 演示文稿</vt:lpstr>
      <vt:lpstr>PowerPoint 演示文稿</vt:lpstr>
      <vt:lpstr>PowerPoint 演示文稿</vt:lpstr>
      <vt:lpstr>PowerPoint 演示文稿</vt:lpstr>
      <vt:lpstr>PowerPoint 演示文稿</vt:lpstr>
      <vt:lpstr>聚焦国内 企业</vt:lpstr>
      <vt:lpstr>基本情况</vt:lpstr>
      <vt:lpstr>优势——业务连续性</vt:lpstr>
      <vt:lpstr>优势——应用易用性</vt:lpstr>
      <vt:lpstr>优势——低成本、低风险</vt:lpstr>
      <vt:lpstr>PowerPoint 演示文稿</vt:lpstr>
      <vt:lpstr>PowerPoint 演示文稿</vt:lpstr>
      <vt:lpstr>聚焦国内 企业</vt:lpstr>
      <vt:lpstr>聚焦面向下一代企业级数据库的关键技术</vt:lpstr>
      <vt:lpstr>华为技术贡献</vt:lpstr>
      <vt:lpstr>华为云GaussDB（2019年）</vt:lpstr>
      <vt:lpstr>数据库系统内核、系统功能大赛（2023年）</vt:lpstr>
      <vt:lpstr>数据库系统内核、系统功能大赛（2023年）</vt:lpstr>
      <vt:lpstr>PowerPoint 演示文稿</vt:lpstr>
      <vt:lpstr>行业发展趋势——国产化、新技术、应用创新</vt:lpstr>
      <vt:lpstr>行业发展趋势——云部署</vt:lpstr>
      <vt:lpstr>行业发展趋势——云部署</vt:lpstr>
      <vt:lpstr>行业发展趋势——开源数据库</vt:lpstr>
      <vt:lpstr>行业发展趋势——开源数据库</vt:lpstr>
      <vt:lpstr>行业发展趋势——国产替代进程</vt:lpstr>
      <vt:lpstr>未来——关注领先技术</vt:lpstr>
      <vt:lpstr>参考资料</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数据库领域的发展 和思考</dc:title>
  <dc:creator>panpp</dc:creator>
  <cp:lastModifiedBy>PC</cp:lastModifiedBy>
  <cp:revision>174</cp:revision>
  <dcterms:created xsi:type="dcterms:W3CDTF">2017-08-29T09:34:09Z</dcterms:created>
  <dcterms:modified xsi:type="dcterms:W3CDTF">2024-03-19T09:36:01Z</dcterms:modified>
</cp:coreProperties>
</file>